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01"/>
  </p:notesMasterIdLst>
  <p:sldIdLst>
    <p:sldId id="256" r:id="rId2"/>
    <p:sldId id="354" r:id="rId3"/>
    <p:sldId id="355" r:id="rId4"/>
    <p:sldId id="356" r:id="rId5"/>
    <p:sldId id="357" r:id="rId6"/>
    <p:sldId id="358" r:id="rId7"/>
    <p:sldId id="257" r:id="rId8"/>
    <p:sldId id="258" r:id="rId9"/>
    <p:sldId id="260" r:id="rId10"/>
    <p:sldId id="259" r:id="rId11"/>
    <p:sldId id="261" r:id="rId12"/>
    <p:sldId id="265" r:id="rId13"/>
    <p:sldId id="266" r:id="rId14"/>
    <p:sldId id="359" r:id="rId15"/>
    <p:sldId id="268" r:id="rId16"/>
    <p:sldId id="269" r:id="rId17"/>
    <p:sldId id="337" r:id="rId18"/>
    <p:sldId id="270" r:id="rId19"/>
    <p:sldId id="291" r:id="rId20"/>
    <p:sldId id="292" r:id="rId21"/>
    <p:sldId id="273" r:id="rId22"/>
    <p:sldId id="274" r:id="rId23"/>
    <p:sldId id="275" r:id="rId24"/>
    <p:sldId id="277" r:id="rId25"/>
    <p:sldId id="278" r:id="rId26"/>
    <p:sldId id="279" r:id="rId27"/>
    <p:sldId id="294" r:id="rId28"/>
    <p:sldId id="315" r:id="rId29"/>
    <p:sldId id="316" r:id="rId30"/>
    <p:sldId id="280" r:id="rId31"/>
    <p:sldId id="340" r:id="rId32"/>
    <p:sldId id="281" r:id="rId33"/>
    <p:sldId id="295" r:id="rId34"/>
    <p:sldId id="296" r:id="rId35"/>
    <p:sldId id="297" r:id="rId36"/>
    <p:sldId id="285" r:id="rId37"/>
    <p:sldId id="286" r:id="rId38"/>
    <p:sldId id="298" r:id="rId39"/>
    <p:sldId id="288" r:id="rId40"/>
    <p:sldId id="289" r:id="rId41"/>
    <p:sldId id="290" r:id="rId42"/>
    <p:sldId id="299" r:id="rId43"/>
    <p:sldId id="300" r:id="rId44"/>
    <p:sldId id="301" r:id="rId45"/>
    <p:sldId id="303" r:id="rId46"/>
    <p:sldId id="304" r:id="rId47"/>
    <p:sldId id="306" r:id="rId48"/>
    <p:sldId id="305" r:id="rId49"/>
    <p:sldId id="307" r:id="rId50"/>
    <p:sldId id="308" r:id="rId51"/>
    <p:sldId id="309" r:id="rId52"/>
    <p:sldId id="302" r:id="rId53"/>
    <p:sldId id="310" r:id="rId54"/>
    <p:sldId id="311" r:id="rId55"/>
    <p:sldId id="312" r:id="rId56"/>
    <p:sldId id="313" r:id="rId57"/>
    <p:sldId id="314" r:id="rId58"/>
    <p:sldId id="317" r:id="rId59"/>
    <p:sldId id="318" r:id="rId60"/>
    <p:sldId id="321" r:id="rId61"/>
    <p:sldId id="332" r:id="rId62"/>
    <p:sldId id="333" r:id="rId63"/>
    <p:sldId id="323" r:id="rId64"/>
    <p:sldId id="319" r:id="rId65"/>
    <p:sldId id="336" r:id="rId66"/>
    <p:sldId id="324" r:id="rId67"/>
    <p:sldId id="331" r:id="rId68"/>
    <p:sldId id="326" r:id="rId69"/>
    <p:sldId id="327" r:id="rId70"/>
    <p:sldId id="328" r:id="rId71"/>
    <p:sldId id="276" r:id="rId72"/>
    <p:sldId id="330" r:id="rId73"/>
    <p:sldId id="334" r:id="rId74"/>
    <p:sldId id="338" r:id="rId75"/>
    <p:sldId id="335" r:id="rId76"/>
    <p:sldId id="339" r:id="rId77"/>
    <p:sldId id="341" r:id="rId78"/>
    <p:sldId id="342" r:id="rId79"/>
    <p:sldId id="343" r:id="rId80"/>
    <p:sldId id="344" r:id="rId81"/>
    <p:sldId id="345" r:id="rId82"/>
    <p:sldId id="347" r:id="rId83"/>
    <p:sldId id="348" r:id="rId84"/>
    <p:sldId id="349" r:id="rId85"/>
    <p:sldId id="350" r:id="rId86"/>
    <p:sldId id="351" r:id="rId87"/>
    <p:sldId id="353" r:id="rId88"/>
    <p:sldId id="363" r:id="rId89"/>
    <p:sldId id="362" r:id="rId90"/>
    <p:sldId id="364" r:id="rId91"/>
    <p:sldId id="366" r:id="rId92"/>
    <p:sldId id="367" r:id="rId93"/>
    <p:sldId id="368" r:id="rId94"/>
    <p:sldId id="369" r:id="rId95"/>
    <p:sldId id="365" r:id="rId96"/>
    <p:sldId id="372" r:id="rId97"/>
    <p:sldId id="370" r:id="rId98"/>
    <p:sldId id="371" r:id="rId99"/>
    <p:sldId id="374" r:id="rId100"/>
  </p:sldIdLst>
  <p:sldSz cx="12192000" cy="685800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256"/>
            <p14:sldId id="354"/>
            <p14:sldId id="355"/>
            <p14:sldId id="356"/>
            <p14:sldId id="357"/>
            <p14:sldId id="358"/>
            <p14:sldId id="257"/>
            <p14:sldId id="258"/>
            <p14:sldId id="260"/>
            <p14:sldId id="259"/>
            <p14:sldId id="261"/>
            <p14:sldId id="265"/>
            <p14:sldId id="266"/>
            <p14:sldId id="359"/>
            <p14:sldId id="268"/>
            <p14:sldId id="269"/>
            <p14:sldId id="337"/>
            <p14:sldId id="270"/>
            <p14:sldId id="291"/>
            <p14:sldId id="292"/>
            <p14:sldId id="273"/>
            <p14:sldId id="274"/>
            <p14:sldId id="275"/>
            <p14:sldId id="277"/>
            <p14:sldId id="278"/>
            <p14:sldId id="279"/>
            <p14:sldId id="294"/>
            <p14:sldId id="315"/>
            <p14:sldId id="316"/>
          </p14:sldIdLst>
        </p14:section>
        <p14:section name="filter" id="{8CE85830-1EBC-4B15-A9C0-3C5DD3DA008A}">
          <p14:sldIdLst>
            <p14:sldId id="280"/>
            <p14:sldId id="340"/>
            <p14:sldId id="281"/>
            <p14:sldId id="295"/>
            <p14:sldId id="296"/>
            <p14:sldId id="297"/>
            <p14:sldId id="285"/>
            <p14:sldId id="286"/>
            <p14:sldId id="298"/>
            <p14:sldId id="288"/>
            <p14:sldId id="289"/>
            <p14:sldId id="290"/>
            <p14:sldId id="299"/>
            <p14:sldId id="300"/>
          </p14:sldIdLst>
        </p14:section>
        <p14:section name="arrange" id="{8168BACF-403C-4723-B5F3-875FAE6C5A39}">
          <p14:sldIdLst>
            <p14:sldId id="301"/>
            <p14:sldId id="303"/>
            <p14:sldId id="304"/>
            <p14:sldId id="306"/>
            <p14:sldId id="305"/>
            <p14:sldId id="307"/>
            <p14:sldId id="308"/>
          </p14:sldIdLst>
        </p14:section>
        <p14:section name="pipe" id="{7561AE8B-0928-4B40-9E7D-8496CE581DA5}">
          <p14:sldIdLst>
            <p14:sldId id="309"/>
            <p14:sldId id="302"/>
            <p14:sldId id="310"/>
            <p14:sldId id="311"/>
            <p14:sldId id="312"/>
            <p14:sldId id="313"/>
            <p14:sldId id="314"/>
            <p14:sldId id="317"/>
            <p14:sldId id="318"/>
            <p14:sldId id="321"/>
          </p14:sldIdLst>
        </p14:section>
        <p14:section name="deriving data" id="{0D4867BF-EED7-4685-8E9E-05EB8516C8B7}">
          <p14:sldIdLst>
            <p14:sldId id="332"/>
            <p14:sldId id="333"/>
            <p14:sldId id="323"/>
          </p14:sldIdLst>
        </p14:section>
        <p14:section name="mutate" id="{5194B3A8-23FC-4B47-AFA1-13F0F45CB06C}">
          <p14:sldIdLst>
            <p14:sldId id="319"/>
            <p14:sldId id="336"/>
            <p14:sldId id="324"/>
            <p14:sldId id="331"/>
            <p14:sldId id="326"/>
            <p14:sldId id="327"/>
            <p14:sldId id="328"/>
            <p14:sldId id="276"/>
            <p14:sldId id="330"/>
          </p14:sldIdLst>
        </p14:section>
        <p14:section name="summarize" id="{3C7DBEB8-8F93-4235-A96E-106D9A3ABE0D}">
          <p14:sldIdLst>
            <p14:sldId id="334"/>
            <p14:sldId id="338"/>
            <p14:sldId id="335"/>
            <p14:sldId id="339"/>
            <p14:sldId id="341"/>
            <p14:sldId id="342"/>
            <p14:sldId id="343"/>
            <p14:sldId id="344"/>
            <p14:sldId id="345"/>
            <p14:sldId id="347"/>
          </p14:sldIdLst>
        </p14:section>
        <p14:section name="groupby" id="{346DF911-7D31-4DE3-B4F1-751DCDEB8F0E}">
          <p14:sldIdLst>
            <p14:sldId id="348"/>
            <p14:sldId id="349"/>
            <p14:sldId id="350"/>
            <p14:sldId id="351"/>
            <p14:sldId id="353"/>
          </p14:sldIdLst>
        </p14:section>
        <p14:section name="groupby/summarize" id="{2BF4D7DA-E5E7-4805-92B8-C71D467A404C}">
          <p14:sldIdLst>
            <p14:sldId id="363"/>
            <p14:sldId id="362"/>
            <p14:sldId id="364"/>
            <p14:sldId id="366"/>
            <p14:sldId id="367"/>
            <p14:sldId id="368"/>
            <p14:sldId id="369"/>
            <p14:sldId id="365"/>
            <p14:sldId id="372"/>
            <p14:sldId id="370"/>
            <p14:sldId id="371"/>
            <p14:sldId id="374"/>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65" autoAdjust="0"/>
  </p:normalViewPr>
  <p:slideViewPr>
    <p:cSldViewPr snapToGrid="0">
      <p:cViewPr>
        <p:scale>
          <a:sx n="75" d="100"/>
          <a:sy n="75" d="100"/>
        </p:scale>
        <p:origin x="1243" y="485"/>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281738" y="847725"/>
            <a:ext cx="7542212"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2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will start with three functions that are handy ways to find the data you’re interested in the large laboratory datasets regularly dumped on you. Reducing a data set to a subset of columns and/or rows are common operations,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will start slowly, with the select function.It’s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The first </a:t>
            </a:r>
            <a:r>
              <a:rPr lang="en-US" sz="1200" dirty="0" err="1">
                <a:solidFill>
                  <a:schemeClr val="dk1"/>
                </a:solidFill>
                <a:latin typeface="Calibri"/>
                <a:ea typeface="Calibri"/>
                <a:cs typeface="Calibri"/>
                <a:sym typeface="Calibri"/>
              </a:rPr>
              <a:t>dplyr</a:t>
            </a:r>
            <a:r>
              <a:rPr lang="en-US" sz="1200" dirty="0">
                <a:solidFill>
                  <a:schemeClr val="dk1"/>
                </a:solidFill>
                <a:latin typeface="Calibri"/>
                <a:ea typeface="Calibri"/>
                <a:cs typeface="Calibri"/>
                <a:sym typeface="Calibri"/>
              </a:rPr>
              <a:t> function we’ll look at is select(). Select extracts columns </a:t>
            </a:r>
            <a:r>
              <a:rPr lang="en-US" sz="1200" dirty="0" smtClean="0">
                <a:solidFill>
                  <a:schemeClr val="dk1"/>
                </a:solidFill>
                <a:latin typeface="Calibri"/>
                <a:ea typeface="Calibri"/>
                <a:cs typeface="Calibri"/>
                <a:sym typeface="Calibri"/>
              </a:rPr>
              <a:t>of your choosing from </a:t>
            </a:r>
            <a:r>
              <a:rPr lang="en-US" sz="1200" dirty="0">
                <a:solidFill>
                  <a:schemeClr val="dk1"/>
                </a:solidFill>
                <a:latin typeface="Calibri"/>
                <a:ea typeface="Calibri"/>
                <a:cs typeface="Calibri"/>
                <a:sym typeface="Calibri"/>
              </a:rPr>
              <a:t>a data </a:t>
            </a:r>
            <a:r>
              <a:rPr lang="en-US" sz="1200" dirty="0" smtClean="0">
                <a:solidFill>
                  <a:schemeClr val="dk1"/>
                </a:solidFill>
                <a:latin typeface="Calibri"/>
                <a:ea typeface="Calibri"/>
                <a:cs typeface="Calibri"/>
                <a:sym typeface="Calibri"/>
              </a:rPr>
              <a:t>frame and returns these columns as a new data frame. </a:t>
            </a: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Select </a:t>
            </a:r>
            <a:r>
              <a:rPr lang="en-US" sz="1200" dirty="0">
                <a:solidFill>
                  <a:schemeClr val="dk1"/>
                </a:solidFill>
                <a:latin typeface="Calibri"/>
                <a:ea typeface="Calibri"/>
                <a:cs typeface="Calibri"/>
                <a:sym typeface="Calibri"/>
              </a:rPr>
              <a:t>takes </a:t>
            </a:r>
            <a:r>
              <a:rPr lang="en-US" sz="1200" dirty="0" smtClean="0">
                <a:solidFill>
                  <a:schemeClr val="dk1"/>
                </a:solidFill>
                <a:latin typeface="Calibri"/>
                <a:ea typeface="Calibri"/>
                <a:cs typeface="Calibri"/>
                <a:sym typeface="Calibri"/>
              </a:rPr>
              <a:t>the starting </a:t>
            </a:r>
            <a:r>
              <a:rPr lang="en-US" sz="1200" dirty="0">
                <a:solidFill>
                  <a:schemeClr val="dk1"/>
                </a:solidFill>
                <a:latin typeface="Calibri"/>
                <a:ea typeface="Calibri"/>
                <a:cs typeface="Calibri"/>
                <a:sym typeface="Calibri"/>
              </a:rPr>
              <a:t>data frame as </a:t>
            </a:r>
            <a:r>
              <a:rPr lang="en-US" sz="1200" b="0" dirty="0">
                <a:solidFill>
                  <a:schemeClr val="dk1"/>
                </a:solidFill>
                <a:latin typeface="Calibri"/>
                <a:ea typeface="Calibri"/>
                <a:cs typeface="Calibri"/>
                <a:sym typeface="Calibri"/>
              </a:rPr>
              <a:t>its first </a:t>
            </a:r>
            <a:r>
              <a:rPr lang="en-US" sz="1200" b="0" dirty="0" smtClean="0">
                <a:solidFill>
                  <a:schemeClr val="dk1"/>
                </a:solidFill>
                <a:latin typeface="Calibri"/>
                <a:ea typeface="Calibri"/>
                <a:cs typeface="Calibri"/>
                <a:sym typeface="Calibri"/>
              </a:rPr>
              <a:t>argument, "data"</a:t>
            </a:r>
            <a:r>
              <a:rPr lang="en-US" sz="1200" dirty="0" smtClean="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After that it takes any number of additional arguments that specify the columns that you want to pick</a:t>
            </a:r>
            <a:r>
              <a:rPr lang="en-US" sz="1200" dirty="0" smtClean="0">
                <a:solidFill>
                  <a:schemeClr val="dk1"/>
                </a:solidFill>
                <a:latin typeface="Calibri"/>
                <a:ea typeface="Calibri"/>
                <a:cs typeface="Calibri"/>
                <a:sym typeface="Calibri"/>
              </a:rPr>
              <a:t>. In it’s simplest form, those additional arguments will just be the names of the columns</a:t>
            </a:r>
            <a:r>
              <a:rPr lang="en-US" sz="1200" baseline="0" dirty="0" smtClean="0">
                <a:solidFill>
                  <a:schemeClr val="dk1"/>
                </a:solidFill>
                <a:latin typeface="Calibri"/>
                <a:ea typeface="Calibri"/>
                <a:cs typeface="Calibri"/>
                <a:sym typeface="Calibri"/>
              </a:rPr>
              <a:t> that you want to select.  However, in very wide datasets, writing out the names of the columns you want can sometimes be laborious. It doesn’t scale well. That’s why the developers of the </a:t>
            </a:r>
            <a:r>
              <a:rPr lang="en-US" sz="1200" baseline="0" dirty="0" err="1" smtClean="0">
                <a:solidFill>
                  <a:schemeClr val="dk1"/>
                </a:solidFill>
                <a:latin typeface="Calibri"/>
                <a:ea typeface="Calibri"/>
                <a:cs typeface="Calibri"/>
                <a:sym typeface="Calibri"/>
              </a:rPr>
              <a:t>dplyr</a:t>
            </a:r>
            <a:r>
              <a:rPr lang="en-US" sz="1200" baseline="0" dirty="0" smtClean="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Let’s take a look at the orders data frame that we loaded </a:t>
            </a:r>
            <a:r>
              <a:rPr lang="en-US" sz="1200" dirty="0" smtClean="0">
                <a:solidFill>
                  <a:schemeClr val="dk1"/>
                </a:solidFill>
                <a:latin typeface="Calibri"/>
                <a:ea typeface="Calibri"/>
                <a:cs typeface="Calibri"/>
                <a:sym typeface="Calibri"/>
              </a:rPr>
              <a:t>earlier in </a:t>
            </a:r>
            <a:r>
              <a:rPr lang="en-US" sz="1200" dirty="0">
                <a:solidFill>
                  <a:schemeClr val="dk1"/>
                </a:solidFill>
                <a:latin typeface="Calibri"/>
                <a:ea typeface="Calibri"/>
                <a:cs typeface="Calibri"/>
                <a:sym typeface="Calibri"/>
              </a:rPr>
              <a:t>the </a:t>
            </a:r>
            <a:r>
              <a:rPr lang="en-US" sz="1200" dirty="0" smtClean="0">
                <a:solidFill>
                  <a:schemeClr val="dk1"/>
                </a:solidFill>
                <a:latin typeface="Calibri"/>
                <a:ea typeface="Calibri"/>
                <a:cs typeface="Calibri"/>
                <a:sym typeface="Calibri"/>
              </a:rPr>
              <a:t>lesson, for </a:t>
            </a:r>
            <a:r>
              <a:rPr lang="en-US" sz="1200" dirty="0">
                <a:solidFill>
                  <a:schemeClr val="dk1"/>
                </a:solidFill>
                <a:latin typeface="Calibri"/>
                <a:ea typeface="Calibri"/>
                <a:cs typeface="Calibri"/>
                <a:sym typeface="Calibri"/>
              </a:rPr>
              <a:t>example.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The select statement will take the data frame ‘orders’, and return a new data frame that only has the columns </a:t>
            </a:r>
            <a:r>
              <a:rPr lang="en-US" sz="1200" dirty="0" smtClean="0">
                <a:solidFill>
                  <a:schemeClr val="dk1"/>
                </a:solidFill>
                <a:latin typeface="Calibri"/>
                <a:ea typeface="Calibri"/>
                <a:cs typeface="Calibri"/>
                <a:sym typeface="Calibri"/>
              </a:rPr>
              <a:t>description and department</a:t>
            </a:r>
            <a:r>
              <a:rPr lang="en-US" sz="1200" dirty="0">
                <a:solidFill>
                  <a:schemeClr val="dk1"/>
                </a:solidFill>
                <a:latin typeface="Calibri"/>
                <a:ea typeface="Calibri"/>
                <a:cs typeface="Calibri"/>
                <a:sym typeface="Calibri"/>
              </a:rPr>
              <a:t>. You could list as many </a:t>
            </a:r>
            <a:r>
              <a:rPr lang="en-US" sz="1200" dirty="0" smtClean="0">
                <a:solidFill>
                  <a:schemeClr val="dk1"/>
                </a:solidFill>
                <a:latin typeface="Calibri"/>
                <a:ea typeface="Calibri"/>
                <a:cs typeface="Calibri"/>
                <a:sym typeface="Calibri"/>
              </a:rPr>
              <a:t>or </a:t>
            </a:r>
            <a:r>
              <a:rPr lang="en-US" sz="1200" dirty="0">
                <a:solidFill>
                  <a:schemeClr val="dk1"/>
                </a:solidFill>
                <a:latin typeface="Calibri"/>
                <a:ea typeface="Calibri"/>
                <a:cs typeface="Calibri"/>
                <a:sym typeface="Calibri"/>
              </a:rPr>
              <a:t>as few column names as you want in the select function, it will bring back everything you </a:t>
            </a:r>
            <a:r>
              <a:rPr lang="en-US" sz="1200" dirty="0" smtClean="0">
                <a:solidFill>
                  <a:schemeClr val="dk1"/>
                </a:solidFill>
                <a:latin typeface="Calibri"/>
                <a:ea typeface="Calibri"/>
                <a:cs typeface="Calibri"/>
                <a:sym typeface="Calibri"/>
              </a:rPr>
              <a:t>list.</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a:t>
            </a:r>
            <a:r>
              <a:rPr lang="en-US" sz="1200" baseline="0" dirty="0" smtClean="0"/>
              <a:t> in the ‘c’ (which stands for combine) 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390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749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32" name="Google Shape;232;p1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Listed here are additional </a:t>
            </a:r>
            <a:r>
              <a:rPr lang="en-US" dirty="0" smtClean="0">
                <a:solidFill>
                  <a:schemeClr val="dk1"/>
                </a:solidFill>
              </a:rPr>
              <a:t>select helper functions</a:t>
            </a:r>
            <a:r>
              <a:rPr lang="en-US" dirty="0">
                <a:solidFill>
                  <a:schemeClr val="dk1"/>
                </a:solidFill>
              </a:rPr>
              <a:t>.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lvl="0" indent="0" algn="l" rtl="0">
              <a:spcBef>
                <a:spcPts val="0"/>
              </a:spcBef>
              <a:spcAft>
                <a:spcPts val="0"/>
              </a:spcAft>
              <a:buNone/>
            </a:pPr>
            <a:endParaRPr dirty="0"/>
          </a:p>
        </p:txBody>
      </p:sp>
      <p:sp>
        <p:nvSpPr>
          <p:cNvPr id="253" name="Google Shape;253;p1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Hint: Review the columns in the dataset by clicking</a:t>
            </a:r>
            <a:r>
              <a:rPr lang="en-US" baseline="0" dirty="0" smtClean="0"/>
              <a:t> on the arrow next to the orders data set in the environment tab in the upper right pane of </a:t>
            </a:r>
            <a:r>
              <a:rPr lang="en-US" baseline="0" dirty="0" err="1" smtClean="0"/>
              <a:t>Rstudio</a:t>
            </a:r>
            <a:endParaRPr dirty="0"/>
          </a:p>
        </p:txBody>
      </p:sp>
      <p:sp>
        <p:nvSpPr>
          <p:cNvPr id="276" name="Google Shape;276;p2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7408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a:t>
            </a:r>
            <a:r>
              <a:rPr lang="en-US" sz="1200" baseline="0" dirty="0" smtClean="0"/>
              <a: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R has many ways to rename columns because of how important it is. You</a:t>
            </a:r>
            <a:r>
              <a:rPr lang="en-US" sz="1200" baseline="0" dirty="0" smtClean="0"/>
              <a:t> can also use a dedicated </a:t>
            </a:r>
            <a:r>
              <a:rPr lang="en-US" sz="1200" baseline="0" dirty="0" err="1" smtClean="0"/>
              <a:t>dplyr</a:t>
            </a:r>
            <a:r>
              <a:rPr lang="en-US" sz="1200" baseline="0" dirty="0" smtClean="0"/>
              <a:t> function, rename() to accomplish this as well. Note that as opposed to select(), when using rename(), all the columns are </a:t>
            </a:r>
            <a:r>
              <a:rPr lang="en-US" sz="1200" baseline="0" dirty="0" err="1" smtClean="0"/>
              <a:t>retaimed</a:t>
            </a:r>
            <a:r>
              <a:rPr lang="en-US" sz="1200" baseline="0" dirty="0" smtClean="0"/>
              <a:t> in the output of the 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lvl="0" indent="0" algn="l" rtl="0">
              <a:spcBef>
                <a:spcPts val="0"/>
              </a:spcBef>
              <a:spcAft>
                <a:spcPts val="0"/>
              </a:spcAft>
              <a:buNone/>
            </a:pPr>
            <a:endParaRPr/>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286e603bf_1_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286e603bf_1_1: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670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patient_id</a:t>
            </a:r>
            <a:r>
              <a:rPr lang="en-US" baseline="0" dirty="0" smtClean="0"/>
              <a:t> is 508061.</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Similarly we can ask filter to return just the rows that represent a specific test being ordered, like a BMP. Note that when asking filter to return rows with specific text inside of it, we have to put that text in quotes.</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Here are some important logical operators to know about. </a:t>
            </a:r>
            <a:r>
              <a:rPr lang="en-US" sz="1200" dirty="0" smtClean="0">
                <a:solidFill>
                  <a:schemeClr val="dk1"/>
                </a:solidFill>
                <a:latin typeface="Calibri"/>
                <a:ea typeface="Calibri"/>
                <a:cs typeface="Calibri"/>
                <a:sym typeface="Calibri"/>
              </a:rPr>
              <a:t>They will all come in handy when you’re filtering rows of a data frame.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Use != if you want to select rows in which a value is not equal to something else.</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is.na is how you can test for missing values. </a:t>
            </a:r>
            <a:r>
              <a:rPr lang="en-US" sz="1200" dirty="0" smtClean="0">
                <a:solidFill>
                  <a:schemeClr val="dk1"/>
                </a:solidFill>
                <a:latin typeface="Calibri"/>
                <a:ea typeface="Calibri"/>
                <a:cs typeface="Calibri"/>
                <a:sym typeface="Calibri"/>
              </a:rPr>
              <a:t>This can be very useful as often </a:t>
            </a:r>
            <a:r>
              <a:rPr lang="en-US" sz="1200" dirty="0">
                <a:solidFill>
                  <a:schemeClr val="dk1"/>
                </a:solidFill>
                <a:latin typeface="Calibri"/>
                <a:ea typeface="Calibri"/>
                <a:cs typeface="Calibri"/>
                <a:sym typeface="Calibri"/>
              </a:rPr>
              <a:t>times you want to remove missing values</a:t>
            </a:r>
            <a:r>
              <a:rPr lang="en-US" sz="1200" dirty="0" smtClean="0">
                <a:solidFill>
                  <a:schemeClr val="dk1"/>
                </a:solidFill>
                <a:latin typeface="Calibri"/>
                <a:ea typeface="Calibri"/>
                <a:cs typeface="Calibri"/>
                <a:sym typeface="Calibri"/>
              </a:rPr>
              <a:t>.</a:t>
            </a:r>
          </a:p>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Note that</a:t>
            </a:r>
            <a:r>
              <a:rPr lang="en-US" sz="1200" baseline="0" dirty="0" smtClean="0">
                <a:solidFill>
                  <a:schemeClr val="dk1"/>
                </a:solidFill>
                <a:latin typeface="Calibri"/>
                <a:ea typeface="Calibri"/>
                <a:cs typeface="Calibri"/>
                <a:sym typeface="Calibri"/>
              </a:rPr>
              <a:t> in these examples x always represents the name of a column in your data frame.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339" name="Google Shape;339;p2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846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Combining logical operators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You have a variety of operators with which to join two or more logic</a:t>
            </a:r>
            <a:r>
              <a:rPr lang="en-US" baseline="0" dirty="0" smtClean="0"/>
              <a:t> statements.</a:t>
            </a:r>
            <a:endParaRPr lang="en-US" dirty="0" smtClean="0"/>
          </a:p>
          <a:p>
            <a:pPr marL="0" lvl="0" indent="0" algn="l" rtl="0">
              <a:spcBef>
                <a:spcPts val="0"/>
              </a:spcBef>
              <a:spcAft>
                <a:spcPts val="0"/>
              </a:spcAft>
              <a:buNone/>
            </a:pPr>
            <a:r>
              <a:rPr lang="en-US" dirty="0" smtClean="0"/>
              <a:t>You could formally tell filter to join the two logical tests using the ‘&amp;’ symbol. You can include an ‘or’ condition using the pipe character |, e.g. condition A | condition B.</a:t>
            </a:r>
          </a:p>
          <a:p>
            <a:pPr marL="0" lvl="0" indent="0" algn="l" rtl="0">
              <a:spcBef>
                <a:spcPts val="0"/>
              </a:spcBef>
              <a:spcAft>
                <a:spcPts val="0"/>
              </a:spcAft>
              <a:buNone/>
            </a:pPr>
            <a:r>
              <a:rPr lang="en-US" dirty="0" smtClean="0"/>
              <a:t>Both in </a:t>
            </a:r>
            <a:r>
              <a:rPr lang="en-US" dirty="0" err="1" smtClean="0"/>
              <a:t>dplyr</a:t>
            </a:r>
            <a:r>
              <a:rPr lang="en-US" dirty="0" smtClean="0"/>
              <a:t> and throughout R the exclamation point !</a:t>
            </a:r>
            <a:r>
              <a:rPr lang="en-US" baseline="0" dirty="0" smtClean="0"/>
              <a:t> is used as a negation. Finally, </a:t>
            </a:r>
            <a:r>
              <a:rPr lang="en-US" baseline="0" dirty="0" err="1" smtClean="0"/>
              <a:t>dplyr</a:t>
            </a:r>
            <a:r>
              <a:rPr lang="en-US" baseline="0" dirty="0" smtClean="0"/>
              <a:t> supports a convenience function in which you can test if the values in a column match any of a vector of values (equivalent to, say, </a:t>
            </a:r>
            <a:r>
              <a:rPr lang="en-US" baseline="0" dirty="0" err="1" smtClean="0"/>
              <a:t>patient_id</a:t>
            </a:r>
            <a:r>
              <a:rPr lang="en-US" baseline="0" dirty="0" smtClean="0"/>
              <a:t> equals x, y, or z). This is implemented with the %in% function. For example one could write filter(orders, </a:t>
            </a:r>
            <a:r>
              <a:rPr lang="en-US" baseline="0" dirty="0" err="1" smtClean="0"/>
              <a:t>proc_code</a:t>
            </a:r>
            <a:r>
              <a:rPr lang="en-US" baseline="0" dirty="0" smtClean="0"/>
              <a:t> %in% c(“BMP”,”COMP”)) to match orders for either a BMP or COMP.</a:t>
            </a:r>
            <a:endParaRPr dirty="0"/>
          </a:p>
        </p:txBody>
      </p:sp>
      <p:sp>
        <p:nvSpPr>
          <p:cNvPr id="400" name="Google Shape;400;p3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539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932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a:t>
            </a:r>
            <a:r>
              <a:rPr lang="en-US" baseline="0" dirty="0" smtClean="0"/>
              <a:t> we’ve seen, </a:t>
            </a:r>
            <a:r>
              <a:rPr lang="en-US" baseline="0" dirty="0" err="1" smtClean="0"/>
              <a:t>dplyr</a:t>
            </a:r>
            <a:r>
              <a:rPr lang="en-US" baseline="0" dirty="0" smtClean="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In this example we are arranging orders data frame by the </a:t>
            </a:r>
            <a:r>
              <a:rPr lang="en-US" baseline="0" dirty="0" err="1" smtClean="0"/>
              <a:t>result_time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334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we have a decent toolkit of functions with which to manipulate our data we should take a step back and talk about the data analysis process.</a:t>
            </a:r>
          </a:p>
          <a:p>
            <a:pPr marL="0" lvl="0" indent="0" algn="l" rtl="0">
              <a:spcBef>
                <a:spcPts val="0"/>
              </a:spcBef>
              <a:spcAft>
                <a:spcPts val="0"/>
              </a:spcAft>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lvl="0" indent="0" algn="l" rtl="0">
              <a:spcBef>
                <a:spcPts val="0"/>
              </a:spcBef>
              <a:spcAft>
                <a:spcPts val="0"/>
              </a:spcAft>
              <a:buNone/>
            </a:pPr>
            <a:r>
              <a:rPr lang="en-US" dirty="0" smtClean="0"/>
              <a:t>It’s</a:t>
            </a:r>
            <a:r>
              <a:rPr lang="en-US" baseline="0" dirty="0" smtClean="0"/>
              <a:t> easy to see that this analysis requires a lot of typing, and has a lot of redundancy in that we sequentially update the new data frame 125VITD as </a:t>
            </a:r>
            <a:r>
              <a:rPr lang="en-US" baseline="0" dirty="0" err="1" smtClean="0"/>
              <a:t>wel</a:t>
            </a:r>
            <a:r>
              <a:rPr lang="en-US" baseline="0" dirty="0" smtClean="0"/>
              <a:t> 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set for this lesson is derived from orders for clinical laboratory tests in an electronic health record system in a set of outpatient clinics. The orders were </a:t>
            </a:r>
            <a:r>
              <a:rPr lang="en-US" dirty="0" err="1"/>
              <a:t>deidentified</a:t>
            </a:r>
            <a:r>
              <a:rPr lang="en-US" dirty="0"/>
              <a:t> and time-shifted (and approved for use as a teaching resource). </a:t>
            </a:r>
            <a:endParaRPr dirty="0"/>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solidFill>
                  <a:schemeClr val="dk1"/>
                </a:solidFill>
              </a:rPr>
              <a:t>One could have many different goals for analyzing this data .</a:t>
            </a:r>
            <a:r>
              <a:rPr lang="en-US" baseline="0" dirty="0" smtClean="0">
                <a:solidFill>
                  <a:schemeClr val="dk1"/>
                </a:solidFill>
              </a:rPr>
              <a:t> One may be interested in:</a:t>
            </a:r>
          </a:p>
          <a:p>
            <a:pPr marL="228600" lvl="0" indent="-228600" algn="l" rtl="0">
              <a:spcBef>
                <a:spcPts val="0"/>
              </a:spcBef>
              <a:spcAft>
                <a:spcPts val="0"/>
              </a:spcAft>
              <a:buClr>
                <a:schemeClr val="dk1"/>
              </a:buClr>
              <a:buSzPts val="1100"/>
              <a:buFont typeface="Arial"/>
              <a:buAutoNum type="arabicPeriod"/>
            </a:pPr>
            <a:r>
              <a:rPr lang="en-US" baseline="0" dirty="0" smtClean="0">
                <a:solidFill>
                  <a:schemeClr val="dk1"/>
                </a:solidFill>
              </a:rPr>
              <a:t>Volumes off tests, and where they are being ordered from</a:t>
            </a:r>
          </a:p>
          <a:p>
            <a:pPr marL="228600" lvl="0" indent="-228600" algn="l" rtl="0">
              <a:spcBef>
                <a:spcPts val="0"/>
              </a:spcBef>
              <a:spcAft>
                <a:spcPts val="0"/>
              </a:spcAft>
              <a:buClr>
                <a:schemeClr val="dk1"/>
              </a:buClr>
              <a:buSzPts val="1100"/>
              <a:buFont typeface="Arial"/>
              <a:buAutoNum type="arabicPeriod"/>
            </a:pPr>
            <a:r>
              <a:rPr lang="en-US" baseline="0" dirty="0" smtClean="0">
                <a:solidFill>
                  <a:schemeClr val="dk1"/>
                </a:solidFill>
              </a:rPr>
              <a:t>How </a:t>
            </a:r>
            <a:r>
              <a:rPr lang="en-US" baseline="0" dirty="0" err="1" smtClean="0">
                <a:solidFill>
                  <a:schemeClr val="dk1"/>
                </a:solidFill>
              </a:rPr>
              <a:t>ordersets</a:t>
            </a:r>
            <a:r>
              <a:rPr lang="en-US" baseline="0" dirty="0" smtClean="0">
                <a:solidFill>
                  <a:schemeClr val="dk1"/>
                </a:solidFill>
              </a:rPr>
              <a:t> are driving test utilization</a:t>
            </a:r>
          </a:p>
          <a:p>
            <a:pPr marL="228600" lvl="0" indent="-228600" algn="l" rtl="0">
              <a:spcBef>
                <a:spcPts val="0"/>
              </a:spcBef>
              <a:spcAft>
                <a:spcPts val="0"/>
              </a:spcAft>
              <a:buClr>
                <a:schemeClr val="dk1"/>
              </a:buClr>
              <a:buSzPts val="1100"/>
              <a:buFont typeface="Arial"/>
              <a:buAutoNum type="arabicPeriod"/>
            </a:pPr>
            <a:r>
              <a:rPr lang="en-US" baseline="0" dirty="0" smtClean="0">
                <a:solidFill>
                  <a:schemeClr val="dk1"/>
                </a:solidFill>
              </a:rPr>
              <a:t>The turnaround time between different phases of testing</a:t>
            </a:r>
          </a:p>
          <a:p>
            <a:pPr marL="228600" lvl="0" indent="-228600" algn="l" rtl="0">
              <a:spcBef>
                <a:spcPts val="0"/>
              </a:spcBef>
              <a:spcAft>
                <a:spcPts val="0"/>
              </a:spcAft>
              <a:buClr>
                <a:schemeClr val="dk1"/>
              </a:buClr>
              <a:buSzPts val="1100"/>
              <a:buFont typeface="Arial"/>
              <a:buAutoNum type="arabicPeriod"/>
            </a:pPr>
            <a:r>
              <a:rPr lang="en-US" baseline="0" dirty="0" smtClean="0">
                <a:solidFill>
                  <a:schemeClr val="dk1"/>
                </a:solidFill>
              </a:rPr>
              <a:t>Trends in cancelation and their causes</a:t>
            </a:r>
            <a:endParaRPr lang="en-US" dirty="0" smtClean="0">
              <a:solidFill>
                <a:schemeClr val="dk1"/>
              </a:solidFill>
            </a:endParaRPr>
          </a:p>
          <a:p>
            <a:pPr marL="0" lvl="0" indent="0" algn="l" rtl="0">
              <a:spcBef>
                <a:spcPts val="0"/>
              </a:spcBef>
              <a:spcAft>
                <a:spcPts val="0"/>
              </a:spcAft>
              <a:buClr>
                <a:schemeClr val="dk1"/>
              </a:buClr>
              <a:buSzPts val="1100"/>
              <a:buFont typeface="Arial"/>
              <a:buNone/>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smtClean="0"/>
              <a:t>The tools I am about to present to you</a:t>
            </a:r>
            <a:r>
              <a:rPr lang="en-US" baseline="0" dirty="0" smtClean="0"/>
              <a:t> are agnostic to these and can be used to address the vast majority of types of questions one could ask </a:t>
            </a:r>
            <a:r>
              <a:rPr lang="en-US" baseline="0" dirty="0" err="1" smtClean="0"/>
              <a:t>abuot</a:t>
            </a:r>
            <a:r>
              <a:rPr lang="en-US" baseline="0" dirty="0" smtClean="0"/>
              <a:t> standard data sets derived from electronic health data.</a:t>
            </a:r>
            <a:endParaRPr lang="en-US" dirty="0" smtClean="0"/>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endParaRPr lang="en-US" dirty="0" smtClean="0"/>
          </a:p>
        </p:txBody>
      </p:sp>
      <p:sp>
        <p:nvSpPr>
          <p:cNvPr id="58" name="Google Shape;58;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850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561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To answer questions like these we’re going to need a new set of functions whose job is to derive new data from our original data frame. The two work-horse functions in </a:t>
            </a:r>
            <a:r>
              <a:rPr lang="en-US" dirty="0" err="1" smtClean="0"/>
              <a:t>dplyr</a:t>
            </a:r>
            <a:r>
              <a:rPr lang="en-US" dirty="0" smtClean="0"/>
              <a:t>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286e603bf_0_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286e603bf_0_5: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smtClean="0">
                <a:solidFill>
                  <a:schemeClr val="dk1"/>
                </a:solidFill>
              </a:rPr>
              <a:t>Because some of you may not be familiar with this type of data, we include a small data dictionary below to explain some of the data.</a:t>
            </a:r>
            <a:endParaRPr lang="en-US" dirty="0" smtClean="0"/>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There are some column pairs with very similar names: one variable is a code ("_c") and the other is a description ("_</a:t>
            </a:r>
            <a:r>
              <a:rPr lang="en-US" dirty="0" err="1" smtClean="0">
                <a:solidFill>
                  <a:schemeClr val="dk1"/>
                </a:solidFill>
              </a:rPr>
              <a:t>c_descr</a:t>
            </a:r>
            <a:r>
              <a:rPr lang="en-US" dirty="0" smtClean="0">
                <a:solidFill>
                  <a:schemeClr val="dk1"/>
                </a:solidFill>
              </a:rPr>
              <a:t>"). This is largely done for convenience in querying the data or </a:t>
            </a:r>
            <a:r>
              <a:rPr lang="en-US" dirty="0" err="1" smtClean="0">
                <a:solidFill>
                  <a:schemeClr val="dk1"/>
                </a:solidFill>
              </a:rPr>
              <a:t>subsetting</a:t>
            </a:r>
            <a:r>
              <a:rPr lang="en-US" dirty="0" smtClean="0">
                <a:solidFill>
                  <a:schemeClr val="dk1"/>
                </a:solidFill>
              </a:rPr>
              <a:t> it without typing long strings. </a:t>
            </a:r>
            <a:endParaRPr dirty="0" smtClean="0">
              <a:solidFill>
                <a:schemeClr val="dk1"/>
              </a:solidFill>
            </a:endParaRPr>
          </a:p>
          <a:p>
            <a:pPr marL="228600" lvl="0" indent="-228600" algn="l" rtl="0">
              <a:spcBef>
                <a:spcPts val="0"/>
              </a:spcBef>
              <a:spcAft>
                <a:spcPts val="0"/>
              </a:spcAft>
              <a:buClr>
                <a:schemeClr val="dk1"/>
              </a:buClr>
              <a:buSzPts val="1100"/>
              <a:buFont typeface="Arial"/>
              <a:buAutoNum type="arabicPeriod"/>
            </a:pPr>
            <a:endParaRPr dirty="0">
              <a:solidFill>
                <a:schemeClr val="dk1"/>
              </a:solidFill>
            </a:endParaRPr>
          </a:p>
        </p:txBody>
      </p:sp>
    </p:spTree>
    <p:extLst>
      <p:ext uri="{BB962C8B-B14F-4D97-AF65-F5344CB8AC3E}">
        <p14:creationId xmlns:p14="http://schemas.microsoft.com/office/powerpoint/2010/main" val="215142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4946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alternative</a:t>
            </a:r>
            <a:endParaRPr/>
          </a:p>
        </p:txBody>
      </p:sp>
      <p:sp>
        <p:nvSpPr>
          <p:cNvPr id="246" name="Google Shape;246;g529d3f95bf_0_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317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solidFill>
                  <a:schemeClr val="dk1"/>
                </a:solidFill>
              </a:rPr>
              <a:t>To get a very quick</a:t>
            </a:r>
            <a:r>
              <a:rPr lang="en-US" baseline="0" dirty="0" smtClean="0">
                <a:solidFill>
                  <a:schemeClr val="dk1"/>
                </a:solidFill>
              </a:rPr>
              <a:t> and high-level understanding of the dataset simply type the name of the variable containing the dataset and execute it. </a:t>
            </a:r>
            <a:r>
              <a:rPr lang="en-US" baseline="0" dirty="0" err="1" smtClean="0">
                <a:solidFill>
                  <a:schemeClr val="dk1"/>
                </a:solidFill>
              </a:rPr>
              <a:t>Rstudio</a:t>
            </a:r>
            <a:r>
              <a:rPr lang="en-US" baseline="0" dirty="0" smtClean="0">
                <a:solidFill>
                  <a:schemeClr val="dk1"/>
                </a:solidFill>
              </a:rPr>
              <a:t> will provide an interactive representation of the data as a quick glance into what is contained in the variable.</a:t>
            </a:r>
          </a:p>
          <a:p>
            <a:pPr marL="0" lvl="0" indent="0" algn="l" rtl="0">
              <a:spcBef>
                <a:spcPts val="0"/>
              </a:spcBef>
              <a:spcAft>
                <a:spcPts val="0"/>
              </a:spcAft>
              <a:buClr>
                <a:schemeClr val="dk1"/>
              </a:buClr>
              <a:buSzPts val="1100"/>
              <a:buFont typeface="Arial"/>
              <a:buNone/>
            </a:pPr>
            <a:endParaRPr lang="en-US" baseline="0" dirty="0" smtClean="0">
              <a:solidFill>
                <a:schemeClr val="dk1"/>
              </a:solidFill>
            </a:endParaRPr>
          </a:p>
          <a:p>
            <a:pPr marL="0" lvl="0" indent="0" algn="l" rtl="0">
              <a:spcBef>
                <a:spcPts val="0"/>
              </a:spcBef>
              <a:spcAft>
                <a:spcPts val="0"/>
              </a:spcAft>
              <a:buClr>
                <a:schemeClr val="dk1"/>
              </a:buClr>
              <a:buSzPts val="1100"/>
              <a:buFont typeface="Arial"/>
              <a:buNone/>
            </a:pPr>
            <a:r>
              <a:rPr lang="en-US" baseline="0" dirty="0" smtClean="0">
                <a:solidFill>
                  <a:schemeClr val="dk1"/>
                </a:solidFill>
              </a:rPr>
              <a:t>In our case, execute the code chunk containing the word ‘orders.’ You will see a short summary of the data appear below the code chunk.</a:t>
            </a:r>
            <a:endParaRPr dirty="0"/>
          </a:p>
        </p:txBody>
      </p:sp>
      <p:sp>
        <p:nvSpPr>
          <p:cNvPr id="65" name="Google Shape;65;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59552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017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09312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1267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04866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48779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8879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365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1009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1930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737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Alternatively,</a:t>
            </a:r>
            <a:r>
              <a:rPr lang="en-US" baseline="0" dirty="0" smtClean="0"/>
              <a:t> one could use the ‘summary()’ function on the ‘orders’ data frame. This will provide a more comprehensive and statistical picture of the data in each column of the data frame.</a:t>
            </a:r>
            <a:endParaRPr dirty="0"/>
          </a:p>
        </p:txBody>
      </p:sp>
      <p:sp>
        <p:nvSpPr>
          <p:cNvPr id="76" name="Google Shape;76;p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901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85517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53669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1863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1743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7422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6234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alternative</a:t>
            </a:r>
            <a:endParaRPr/>
          </a:p>
        </p:txBody>
      </p:sp>
      <p:sp>
        <p:nvSpPr>
          <p:cNvPr id="246" name="Google Shape;246;g529d3f95bf_0_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64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1200" dirty="0" err="1" smtClean="0">
                <a:solidFill>
                  <a:srgbClr val="333333"/>
                </a:solidFill>
                <a:highlight>
                  <a:srgbClr val="FFFFFF"/>
                </a:highlight>
              </a:rPr>
              <a:t>tidyverse</a:t>
            </a:r>
            <a:r>
              <a:rPr lang="en-US" sz="1200" dirty="0" smtClean="0">
                <a:solidFill>
                  <a:srgbClr val="333333"/>
                </a:solidFill>
                <a:highlight>
                  <a:srgbClr val="FFFFFF"/>
                </a:highlight>
              </a:rPr>
              <a:t>, you will spend much less time munging data from one representation to another, allowing you to spend more time on the analytic questions at hand.</a:t>
            </a:r>
            <a:r>
              <a:rPr lang="en-US" sz="1200" dirty="0" smtClean="0"/>
              <a:t> The </a:t>
            </a:r>
            <a:r>
              <a:rPr lang="en-US" sz="1200" dirty="0" err="1" smtClean="0"/>
              <a:t>dplyr</a:t>
            </a:r>
            <a:r>
              <a:rPr lang="en-US" sz="1200" dirty="0" smtClean="0"/>
              <a:t> package provides functions that begin this process, they help you carve, expand, and collapse data.</a:t>
            </a:r>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spcBef>
                <a:spcPts val="0"/>
              </a:spcBef>
              <a:spcAft>
                <a:spcPts val="0"/>
              </a:spcAft>
              <a:buNone/>
            </a:pPr>
            <a:endParaRPr lang="en-US" sz="1200" dirty="0"/>
          </a:p>
        </p:txBody>
      </p:sp>
      <p:sp>
        <p:nvSpPr>
          <p:cNvPr id="120" name="Google Shape;120;p1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5.jp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66"/>
        <p:cNvGrpSpPr/>
        <p:nvPr/>
      </p:nvGrpSpPr>
      <p:grpSpPr>
        <a:xfrm>
          <a:off x="0" y="0"/>
          <a:ext cx="0" cy="0"/>
          <a:chOff x="0" y="0"/>
          <a:chExt cx="0" cy="0"/>
        </a:xfrm>
      </p:grpSpPr>
      <p:sp>
        <p:nvSpPr>
          <p:cNvPr id="68" name="Google Shape;68;p10"/>
          <p:cNvSpPr txBox="1">
            <a:spLocks noGrp="1"/>
          </p:cNvSpPr>
          <p:nvPr>
            <p:ph type="title"/>
          </p:nvPr>
        </p:nvSpPr>
        <p:spPr>
          <a:xfrm>
            <a:off x="1715705" y="602166"/>
            <a:ext cx="8400375" cy="788020"/>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70759" rIns="0" bIns="0" anchor="t" anchorCtr="0">
            <a:noAutofit/>
          </a:bodyPr>
          <a:lstStyle/>
          <a:p>
            <a:pPr marL="183692"/>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a:t>
            </a:r>
            <a:endParaRPr sz="2400" dirty="0">
              <a:solidFill>
                <a:srgbClr val="0365C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657350" y="1866900"/>
            <a:ext cx="8877300" cy="312420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77"/>
        <p:cNvGrpSpPr/>
        <p:nvPr/>
      </p:nvGrpSpPr>
      <p:grpSpPr>
        <a:xfrm>
          <a:off x="0" y="0"/>
          <a:ext cx="0" cy="0"/>
          <a:chOff x="0" y="0"/>
          <a:chExt cx="0" cy="0"/>
        </a:xfrm>
      </p:grpSpPr>
      <p:sp>
        <p:nvSpPr>
          <p:cNvPr id="5" name="Google Shape;68;p10"/>
          <p:cNvSpPr txBox="1">
            <a:spLocks noGrp="1"/>
          </p:cNvSpPr>
          <p:nvPr>
            <p:ph type="title"/>
          </p:nvPr>
        </p:nvSpPr>
        <p:spPr>
          <a:xfrm>
            <a:off x="1715705" y="602166"/>
            <a:ext cx="8400375" cy="788020"/>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70759" rIns="0" bIns="0" anchor="t" anchorCtr="0">
            <a:noAutofit/>
          </a:bodyPr>
          <a:lstStyle/>
          <a:p>
            <a:pPr marL="183692"/>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summary(orders)</a:t>
            </a:r>
            <a:endParaRPr sz="2400" dirty="0">
              <a:solidFill>
                <a:srgbClr val="0365C0"/>
              </a:solidFill>
              <a:latin typeface="Consolas" panose="020B0609020204030204" pitchFamily="49" charset="0"/>
              <a:ea typeface="Courier New"/>
              <a:cs typeface="Consolas" panose="020B0609020204030204" pitchFamily="49" charset="0"/>
              <a:sym typeface="Courier New"/>
            </a:endParaRPr>
          </a:p>
        </p:txBody>
      </p:sp>
      <p:pic>
        <p:nvPicPr>
          <p:cNvPr id="3" name="Picture 2"/>
          <p:cNvPicPr>
            <a:picLocks noChangeAspect="1"/>
          </p:cNvPicPr>
          <p:nvPr/>
        </p:nvPicPr>
        <p:blipFill rotWithShape="1">
          <a:blip r:embed="rId3"/>
          <a:srcRect t="10003"/>
          <a:stretch/>
        </p:blipFill>
        <p:spPr>
          <a:xfrm>
            <a:off x="577606" y="1521010"/>
            <a:ext cx="10676572" cy="5151496"/>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smtClean="0">
                <a:latin typeface="Calibri"/>
                <a:ea typeface="Calibri"/>
                <a:cs typeface="Calibri"/>
                <a:sym typeface="Calibri"/>
              </a:rPr>
              <a:t>dplyr</a:t>
            </a:r>
            <a:r>
              <a:rPr lang="en-US" sz="3200" dirty="0" smtClean="0">
                <a:latin typeface="Calibri"/>
                <a:ea typeface="Calibri"/>
                <a:cs typeface="Calibri"/>
                <a:sym typeface="Calibri"/>
              </a:rPr>
              <a:t>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a:t>
            </a:r>
            <a:r>
              <a:rPr lang="en-US" sz="3200" dirty="0" smtClean="0">
                <a:latin typeface="Calibri"/>
                <a:ea typeface="Calibri"/>
                <a:cs typeface="Calibri"/>
                <a:sym typeface="Calibri"/>
              </a:rPr>
              <a:t>frame as </a:t>
            </a:r>
            <a:r>
              <a:rPr lang="en-US" sz="3200" dirty="0">
                <a:latin typeface="Calibri"/>
                <a:ea typeface="Calibri"/>
                <a:cs typeface="Calibri"/>
                <a:sym typeface="Calibri"/>
              </a:rPr>
              <a:t>its first argument and  returns a data </a:t>
            </a:r>
            <a:r>
              <a:rPr lang="en-US" sz="3200" dirty="0" smtClean="0">
                <a:latin typeface="Calibri"/>
                <a:ea typeface="Calibri"/>
                <a:cs typeface="Calibri"/>
                <a:sym typeface="Calibri"/>
              </a:rPr>
              <a:t>frame as its output.</a:t>
            </a:r>
            <a:endParaRPr sz="3200" dirty="0">
              <a:latin typeface="Calibri"/>
              <a:ea typeface="Calibri"/>
              <a:cs typeface="Calibri"/>
              <a:sym typeface="Calibri"/>
            </a:endParaRPr>
          </a:p>
        </p:txBody>
      </p:sp>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Trebuchet MS"/>
                <a:ea typeface="Trebuchet MS"/>
                <a:cs typeface="Trebuchet MS"/>
                <a:sym typeface="Trebuchet MS"/>
              </a:rPr>
              <a:t>specific  </a:t>
            </a:r>
            <a:r>
              <a:rPr lang="en-US" sz="2800" b="1" dirty="0">
                <a:solidFill>
                  <a:srgbClr val="FFFFFF"/>
                </a:solidFill>
                <a:latin typeface="Trebuchet MS"/>
                <a:ea typeface="Trebuchet MS"/>
                <a:cs typeface="Trebuchet MS"/>
                <a:sym typeface="Trebuchet MS"/>
              </a:rPr>
              <a:t>arguments</a:t>
            </a:r>
            <a:endParaRPr sz="2800" dirty="0">
              <a:latin typeface="Trebuchet MS"/>
              <a:ea typeface="Trebuchet MS"/>
              <a:cs typeface="Trebuchet MS"/>
              <a:sym typeface="Trebuchet MS"/>
            </a:endParaRPr>
          </a:p>
        </p:txBody>
      </p:sp>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xmlns="" val="20000"/>
                    </a:ext>
                  </a:extLst>
                </a:gridCol>
                <a:gridCol w="306698">
                  <a:extLst>
                    <a:ext uri="{9D8B030D-6E8A-4147-A177-3AD203B41FA5}">
                      <a16:colId xmlns:a16="http://schemas.microsoft.com/office/drawing/2014/main" xmlns=""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xmlns="" val="20000"/>
                    </a:ext>
                  </a:extLst>
                </a:gridCol>
                <a:gridCol w="261506">
                  <a:extLst>
                    <a:ext uri="{9D8B030D-6E8A-4147-A177-3AD203B41FA5}">
                      <a16:colId xmlns:a16="http://schemas.microsoft.com/office/drawing/2014/main" xmlns="" val="20001"/>
                    </a:ext>
                  </a:extLst>
                </a:gridCol>
                <a:gridCol w="261506">
                  <a:extLst>
                    <a:ext uri="{9D8B030D-6E8A-4147-A177-3AD203B41FA5}">
                      <a16:colId xmlns:a16="http://schemas.microsoft.com/office/drawing/2014/main" xmlns="" val="20002"/>
                    </a:ext>
                  </a:extLst>
                </a:gridCol>
                <a:gridCol w="261506">
                  <a:extLst>
                    <a:ext uri="{9D8B030D-6E8A-4147-A177-3AD203B41FA5}">
                      <a16:colId xmlns:a16="http://schemas.microsoft.com/office/drawing/2014/main" xmlns=""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xmlns=""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xmlns=""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xmlns=""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xmlns=""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xmlns="" val="20000"/>
                    </a:ext>
                  </a:extLst>
                </a:gridCol>
                <a:gridCol w="261506">
                  <a:extLst>
                    <a:ext uri="{9D8B030D-6E8A-4147-A177-3AD203B41FA5}">
                      <a16:colId xmlns:a16="http://schemas.microsoft.com/office/drawing/2014/main" xmlns="" val="20001"/>
                    </a:ext>
                  </a:extLst>
                </a:gridCol>
                <a:gridCol w="261506">
                  <a:extLst>
                    <a:ext uri="{9D8B030D-6E8A-4147-A177-3AD203B41FA5}">
                      <a16:colId xmlns:a16="http://schemas.microsoft.com/office/drawing/2014/main" xmlns="" val="20002"/>
                    </a:ext>
                  </a:extLst>
                </a:gridCol>
                <a:gridCol w="261506">
                  <a:extLst>
                    <a:ext uri="{9D8B030D-6E8A-4147-A177-3AD203B41FA5}">
                      <a16:colId xmlns:a16="http://schemas.microsoft.com/office/drawing/2014/main" xmlns=""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xmlns=""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xmlns=""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xmlns=""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xmlns=""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xmlns="" val="20000"/>
                    </a:ext>
                  </a:extLst>
                </a:gridCol>
                <a:gridCol w="684088">
                  <a:extLst>
                    <a:ext uri="{9D8B030D-6E8A-4147-A177-3AD203B41FA5}">
                      <a16:colId xmlns:a16="http://schemas.microsoft.com/office/drawing/2014/main" xmlns="" val="20001"/>
                    </a:ext>
                  </a:extLst>
                </a:gridCol>
                <a:gridCol w="990222">
                  <a:extLst>
                    <a:ext uri="{9D8B030D-6E8A-4147-A177-3AD203B41FA5}">
                      <a16:colId xmlns:a16="http://schemas.microsoft.com/office/drawing/2014/main" xmlns="" val="20002"/>
                    </a:ext>
                  </a:extLst>
                </a:gridCol>
                <a:gridCol w="1218220">
                  <a:extLst>
                    <a:ext uri="{9D8B030D-6E8A-4147-A177-3AD203B41FA5}">
                      <a16:colId xmlns:a16="http://schemas.microsoft.com/office/drawing/2014/main" xmlns=""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xmlns="" val="20000"/>
                    </a:ext>
                  </a:extLst>
                </a:gridCol>
                <a:gridCol w="768684">
                  <a:extLst>
                    <a:ext uri="{9D8B030D-6E8A-4147-A177-3AD203B41FA5}">
                      <a16:colId xmlns:a16="http://schemas.microsoft.com/office/drawing/2014/main" xmlns=""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xmlns=""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xmlns="" val="20000"/>
                    </a:ext>
                  </a:extLst>
                </a:gridCol>
                <a:gridCol w="1704323">
                  <a:extLst>
                    <a:ext uri="{9D8B030D-6E8A-4147-A177-3AD203B41FA5}">
                      <a16:colId xmlns:a16="http://schemas.microsoft.com/office/drawing/2014/main" xmlns=""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xmlns="" val="20000"/>
                    </a:ext>
                  </a:extLst>
                </a:gridCol>
                <a:gridCol w="1744102">
                  <a:extLst>
                    <a:ext uri="{9D8B030D-6E8A-4147-A177-3AD203B41FA5}">
                      <a16:colId xmlns:a16="http://schemas.microsoft.com/office/drawing/2014/main" xmlns="" val="20001"/>
                    </a:ext>
                  </a:extLst>
                </a:gridCol>
              </a:tblGrid>
              <a:tr h="310067">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671513" y="376238"/>
            <a:ext cx="10848975" cy="6086475"/>
            <a:chOff x="423" y="237"/>
            <a:chExt cx="6834" cy="3834"/>
          </a:xfrm>
        </p:grpSpPr>
        <p:sp>
          <p:nvSpPr>
            <p:cNvPr id="8" name="AutoShape 3"/>
            <p:cNvSpPr>
              <a:spLocks noChangeAspect="1" noChangeArrowheads="1" noTextEdit="1"/>
            </p:cNvSpPr>
            <p:nvPr/>
          </p:nvSpPr>
          <p:spPr bwMode="auto">
            <a:xfrm>
              <a:off x="423" y="249"/>
              <a:ext cx="6834" cy="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p:cNvSpPr>
              <a:spLocks noChangeArrowheads="1"/>
            </p:cNvSpPr>
            <p:nvPr/>
          </p:nvSpPr>
          <p:spPr bwMode="auto">
            <a:xfrm>
              <a:off x="423" y="249"/>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p:cNvSpPr>
              <a:spLocks noChangeArrowheads="1"/>
            </p:cNvSpPr>
            <p:nvPr/>
          </p:nvSpPr>
          <p:spPr bwMode="auto">
            <a:xfrm>
              <a:off x="1973" y="249"/>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p:cNvSpPr>
              <a:spLocks noChangeArrowheads="1"/>
            </p:cNvSpPr>
            <p:nvPr/>
          </p:nvSpPr>
          <p:spPr bwMode="auto">
            <a:xfrm>
              <a:off x="423" y="674"/>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p:cNvSpPr>
              <a:spLocks noChangeArrowheads="1"/>
            </p:cNvSpPr>
            <p:nvPr/>
          </p:nvSpPr>
          <p:spPr bwMode="auto">
            <a:xfrm>
              <a:off x="1973" y="674"/>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p:cNvSpPr>
              <a:spLocks noChangeArrowheads="1"/>
            </p:cNvSpPr>
            <p:nvPr/>
          </p:nvSpPr>
          <p:spPr bwMode="auto">
            <a:xfrm>
              <a:off x="423" y="1099"/>
              <a:ext cx="1550" cy="423"/>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p:cNvSpPr>
              <a:spLocks noChangeArrowheads="1"/>
            </p:cNvSpPr>
            <p:nvPr/>
          </p:nvSpPr>
          <p:spPr bwMode="auto">
            <a:xfrm>
              <a:off x="1973" y="1099"/>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p:cNvSpPr>
              <a:spLocks noChangeArrowheads="1"/>
            </p:cNvSpPr>
            <p:nvPr/>
          </p:nvSpPr>
          <p:spPr bwMode="auto">
            <a:xfrm>
              <a:off x="423" y="152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p:cNvSpPr>
              <a:spLocks noChangeArrowheads="1"/>
            </p:cNvSpPr>
            <p:nvPr/>
          </p:nvSpPr>
          <p:spPr bwMode="auto">
            <a:xfrm>
              <a:off x="1973" y="1523"/>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p:nvSpPr>
          <p:spPr bwMode="auto">
            <a:xfrm>
              <a:off x="423" y="1947"/>
              <a:ext cx="1550"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p:cNvSpPr>
              <a:spLocks noChangeArrowheads="1"/>
            </p:cNvSpPr>
            <p:nvPr/>
          </p:nvSpPr>
          <p:spPr bwMode="auto">
            <a:xfrm>
              <a:off x="1973" y="1948"/>
              <a:ext cx="5284"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5"/>
            <p:cNvSpPr>
              <a:spLocks noChangeArrowheads="1"/>
            </p:cNvSpPr>
            <p:nvPr/>
          </p:nvSpPr>
          <p:spPr bwMode="auto">
            <a:xfrm>
              <a:off x="423" y="237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p:cNvSpPr>
              <a:spLocks noChangeArrowheads="1"/>
            </p:cNvSpPr>
            <p:nvPr/>
          </p:nvSpPr>
          <p:spPr bwMode="auto">
            <a:xfrm>
              <a:off x="1973" y="2373"/>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p:cNvSpPr>
              <a:spLocks noChangeArrowheads="1"/>
            </p:cNvSpPr>
            <p:nvPr/>
          </p:nvSpPr>
          <p:spPr bwMode="auto">
            <a:xfrm>
              <a:off x="423" y="2797"/>
              <a:ext cx="1550"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p:cNvSpPr>
              <a:spLocks noChangeArrowheads="1"/>
            </p:cNvSpPr>
            <p:nvPr/>
          </p:nvSpPr>
          <p:spPr bwMode="auto">
            <a:xfrm>
              <a:off x="1973" y="2797"/>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p:cNvSpPr>
              <a:spLocks noChangeArrowheads="1"/>
            </p:cNvSpPr>
            <p:nvPr/>
          </p:nvSpPr>
          <p:spPr bwMode="auto">
            <a:xfrm>
              <a:off x="423" y="3221"/>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p:cNvSpPr>
              <a:spLocks noChangeArrowheads="1"/>
            </p:cNvSpPr>
            <p:nvPr/>
          </p:nvSpPr>
          <p:spPr bwMode="auto">
            <a:xfrm>
              <a:off x="1973" y="3221"/>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p:cNvSpPr>
              <a:spLocks noChangeArrowheads="1"/>
            </p:cNvSpPr>
            <p:nvPr/>
          </p:nvSpPr>
          <p:spPr bwMode="auto">
            <a:xfrm>
              <a:off x="423" y="3646"/>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p:cNvSpPr>
              <a:spLocks noChangeArrowheads="1"/>
            </p:cNvSpPr>
            <p:nvPr/>
          </p:nvSpPr>
          <p:spPr bwMode="auto">
            <a:xfrm>
              <a:off x="1973" y="3646"/>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a:off x="1973" y="237"/>
              <a:ext cx="0" cy="3834"/>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a:off x="423" y="674"/>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a:off x="423" y="109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a:off x="423" y="152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a:off x="423" y="1948"/>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a:off x="423" y="237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a:off x="423" y="2797"/>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a:off x="423" y="3221"/>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a:off x="423" y="3646"/>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423" y="24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
            <p:cNvSpPr>
              <a:spLocks noChangeArrowheads="1"/>
            </p:cNvSpPr>
            <p:nvPr/>
          </p:nvSpPr>
          <p:spPr bwMode="auto">
            <a:xfrm>
              <a:off x="482" y="383"/>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7:00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8" name="Rectangle 34"/>
            <p:cNvSpPr>
              <a:spLocks noChangeArrowheads="1"/>
            </p:cNvSpPr>
            <p:nvPr/>
          </p:nvSpPr>
          <p:spPr bwMode="auto">
            <a:xfrm>
              <a:off x="1006" y="383"/>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9" name="Rectangle 35"/>
            <p:cNvSpPr>
              <a:spLocks noChangeArrowheads="1"/>
            </p:cNvSpPr>
            <p:nvPr/>
          </p:nvSpPr>
          <p:spPr bwMode="auto">
            <a:xfrm>
              <a:off x="1094" y="383"/>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2031" y="383"/>
              <a:ext cx="9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BREAKFAST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2976" y="381"/>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4318" y="381"/>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482" y="807"/>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1006" y="807"/>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1094" y="807"/>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44"/>
            <p:cNvSpPr>
              <a:spLocks noChangeArrowheads="1"/>
            </p:cNvSpPr>
            <p:nvPr/>
          </p:nvSpPr>
          <p:spPr bwMode="auto">
            <a:xfrm>
              <a:off x="2031" y="807"/>
              <a:ext cx="22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Instructor and Course Introduction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9" name="Rectangle 45"/>
            <p:cNvSpPr>
              <a:spLocks noChangeArrowheads="1"/>
            </p:cNvSpPr>
            <p:nvPr/>
          </p:nvSpPr>
          <p:spPr bwMode="auto">
            <a:xfrm>
              <a:off x="482" y="1231"/>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8:10 am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46"/>
            <p:cNvSpPr>
              <a:spLocks noChangeArrowheads="1"/>
            </p:cNvSpPr>
            <p:nvPr/>
          </p:nvSpPr>
          <p:spPr bwMode="auto">
            <a:xfrm>
              <a:off x="1006" y="123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Rectangle 47"/>
            <p:cNvSpPr>
              <a:spLocks noChangeArrowheads="1"/>
            </p:cNvSpPr>
            <p:nvPr/>
          </p:nvSpPr>
          <p:spPr bwMode="auto">
            <a:xfrm>
              <a:off x="1094" y="1231"/>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48"/>
            <p:cNvSpPr>
              <a:spLocks noChangeArrowheads="1"/>
            </p:cNvSpPr>
            <p:nvPr/>
          </p:nvSpPr>
          <p:spPr bwMode="auto">
            <a:xfrm>
              <a:off x="2031" y="1231"/>
              <a:ext cx="370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Introduction to R and RStudio for Reproducible Reporting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49"/>
            <p:cNvSpPr>
              <a:spLocks noChangeArrowheads="1"/>
            </p:cNvSpPr>
            <p:nvPr/>
          </p:nvSpPr>
          <p:spPr bwMode="auto">
            <a:xfrm>
              <a:off x="482" y="1656"/>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50"/>
            <p:cNvSpPr>
              <a:spLocks noChangeArrowheads="1"/>
            </p:cNvSpPr>
            <p:nvPr/>
          </p:nvSpPr>
          <p:spPr bwMode="auto">
            <a:xfrm>
              <a:off x="1006"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51"/>
            <p:cNvSpPr>
              <a:spLocks noChangeArrowheads="1"/>
            </p:cNvSpPr>
            <p:nvPr/>
          </p:nvSpPr>
          <p:spPr bwMode="auto">
            <a:xfrm>
              <a:off x="1094" y="1656"/>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52"/>
            <p:cNvSpPr>
              <a:spLocks noChangeArrowheads="1"/>
            </p:cNvSpPr>
            <p:nvPr/>
          </p:nvSpPr>
          <p:spPr bwMode="auto">
            <a:xfrm>
              <a:off x="2031" y="1656"/>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53"/>
            <p:cNvSpPr>
              <a:spLocks noChangeArrowheads="1"/>
            </p:cNvSpPr>
            <p:nvPr/>
          </p:nvSpPr>
          <p:spPr bwMode="auto">
            <a:xfrm>
              <a:off x="3310"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Rectangle 54"/>
            <p:cNvSpPr>
              <a:spLocks noChangeArrowheads="1"/>
            </p:cNvSpPr>
            <p:nvPr/>
          </p:nvSpPr>
          <p:spPr bwMode="auto">
            <a:xfrm>
              <a:off x="3760" y="165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9" name="Rectangle 55"/>
            <p:cNvSpPr>
              <a:spLocks noChangeArrowheads="1"/>
            </p:cNvSpPr>
            <p:nvPr/>
          </p:nvSpPr>
          <p:spPr bwMode="auto">
            <a:xfrm>
              <a:off x="4537"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0" name="Rectangle 56"/>
            <p:cNvSpPr>
              <a:spLocks noChangeArrowheads="1"/>
            </p:cNvSpPr>
            <p:nvPr/>
          </p:nvSpPr>
          <p:spPr bwMode="auto">
            <a:xfrm>
              <a:off x="5149" y="165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1" name="Rectangle 57"/>
            <p:cNvSpPr>
              <a:spLocks noChangeArrowheads="1"/>
            </p:cNvSpPr>
            <p:nvPr/>
          </p:nvSpPr>
          <p:spPr bwMode="auto">
            <a:xfrm>
              <a:off x="482" y="2081"/>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Rectangle 58"/>
            <p:cNvSpPr>
              <a:spLocks noChangeArrowheads="1"/>
            </p:cNvSpPr>
            <p:nvPr/>
          </p:nvSpPr>
          <p:spPr bwMode="auto">
            <a:xfrm>
              <a:off x="1085" y="208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Rectangle 59"/>
            <p:cNvSpPr>
              <a:spLocks noChangeArrowheads="1"/>
            </p:cNvSpPr>
            <p:nvPr/>
          </p:nvSpPr>
          <p:spPr bwMode="auto">
            <a:xfrm>
              <a:off x="1173" y="2081"/>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11:50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4" name="Rectangle 60"/>
            <p:cNvSpPr>
              <a:spLocks noChangeArrowheads="1"/>
            </p:cNvSpPr>
            <p:nvPr/>
          </p:nvSpPr>
          <p:spPr bwMode="auto">
            <a:xfrm>
              <a:off x="2031" y="2081"/>
              <a:ext cx="105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Data Wrangling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5" name="Rectangle 61"/>
            <p:cNvSpPr>
              <a:spLocks noChangeArrowheads="1"/>
            </p:cNvSpPr>
            <p:nvPr/>
          </p:nvSpPr>
          <p:spPr bwMode="auto">
            <a:xfrm>
              <a:off x="482" y="2506"/>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12:00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Rectangle 62"/>
            <p:cNvSpPr>
              <a:spLocks noChangeArrowheads="1"/>
            </p:cNvSpPr>
            <p:nvPr/>
          </p:nvSpPr>
          <p:spPr bwMode="auto">
            <a:xfrm>
              <a:off x="1085" y="250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63"/>
            <p:cNvSpPr>
              <a:spLocks noChangeArrowheads="1"/>
            </p:cNvSpPr>
            <p:nvPr/>
          </p:nvSpPr>
          <p:spPr bwMode="auto">
            <a:xfrm>
              <a:off x="1173" y="2506"/>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64"/>
            <p:cNvSpPr>
              <a:spLocks noChangeArrowheads="1"/>
            </p:cNvSpPr>
            <p:nvPr/>
          </p:nvSpPr>
          <p:spPr bwMode="auto">
            <a:xfrm>
              <a:off x="2031" y="2506"/>
              <a:ext cx="59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LUNCH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66"/>
            <p:cNvSpPr>
              <a:spLocks noChangeArrowheads="1"/>
            </p:cNvSpPr>
            <p:nvPr/>
          </p:nvSpPr>
          <p:spPr bwMode="auto">
            <a:xfrm>
              <a:off x="2742" y="250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68"/>
            <p:cNvSpPr>
              <a:spLocks noChangeArrowheads="1"/>
            </p:cNvSpPr>
            <p:nvPr/>
          </p:nvSpPr>
          <p:spPr bwMode="auto">
            <a:xfrm>
              <a:off x="4281" y="250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69"/>
            <p:cNvSpPr>
              <a:spLocks noChangeArrowheads="1"/>
            </p:cNvSpPr>
            <p:nvPr/>
          </p:nvSpPr>
          <p:spPr bwMode="auto">
            <a:xfrm>
              <a:off x="482" y="293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70"/>
            <p:cNvSpPr>
              <a:spLocks noChangeArrowheads="1"/>
            </p:cNvSpPr>
            <p:nvPr/>
          </p:nvSpPr>
          <p:spPr bwMode="auto">
            <a:xfrm>
              <a:off x="1006" y="293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Rectangle 71"/>
            <p:cNvSpPr>
              <a:spLocks noChangeArrowheads="1"/>
            </p:cNvSpPr>
            <p:nvPr/>
          </p:nvSpPr>
          <p:spPr bwMode="auto">
            <a:xfrm>
              <a:off x="1094" y="293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6" name="Rectangle 72"/>
            <p:cNvSpPr>
              <a:spLocks noChangeArrowheads="1"/>
            </p:cNvSpPr>
            <p:nvPr/>
          </p:nvSpPr>
          <p:spPr bwMode="auto">
            <a:xfrm>
              <a:off x="2031" y="2930"/>
              <a:ext cx="134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Data Understanding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Rectangle 73"/>
            <p:cNvSpPr>
              <a:spLocks noChangeArrowheads="1"/>
            </p:cNvSpPr>
            <p:nvPr/>
          </p:nvSpPr>
          <p:spPr bwMode="auto">
            <a:xfrm>
              <a:off x="482" y="3355"/>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Rectangle 74"/>
            <p:cNvSpPr>
              <a:spLocks noChangeArrowheads="1"/>
            </p:cNvSpPr>
            <p:nvPr/>
          </p:nvSpPr>
          <p:spPr bwMode="auto">
            <a:xfrm>
              <a:off x="1006"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Rectangle 75"/>
            <p:cNvSpPr>
              <a:spLocks noChangeArrowheads="1"/>
            </p:cNvSpPr>
            <p:nvPr/>
          </p:nvSpPr>
          <p:spPr bwMode="auto">
            <a:xfrm>
              <a:off x="1094" y="3355"/>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0" name="Rectangle 76"/>
            <p:cNvSpPr>
              <a:spLocks noChangeArrowheads="1"/>
            </p:cNvSpPr>
            <p:nvPr/>
          </p:nvSpPr>
          <p:spPr bwMode="auto">
            <a:xfrm>
              <a:off x="2031" y="3355"/>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1" name="Rectangle 77"/>
            <p:cNvSpPr>
              <a:spLocks noChangeArrowheads="1"/>
            </p:cNvSpPr>
            <p:nvPr/>
          </p:nvSpPr>
          <p:spPr bwMode="auto">
            <a:xfrm>
              <a:off x="3310"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78"/>
            <p:cNvSpPr>
              <a:spLocks noChangeArrowheads="1"/>
            </p:cNvSpPr>
            <p:nvPr/>
          </p:nvSpPr>
          <p:spPr bwMode="auto">
            <a:xfrm>
              <a:off x="3711" y="3355"/>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BALLROOM LOBBY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79"/>
            <p:cNvSpPr>
              <a:spLocks noChangeArrowheads="1"/>
            </p:cNvSpPr>
            <p:nvPr/>
          </p:nvSpPr>
          <p:spPr bwMode="auto">
            <a:xfrm>
              <a:off x="5087"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80"/>
            <p:cNvSpPr>
              <a:spLocks noChangeArrowheads="1"/>
            </p:cNvSpPr>
            <p:nvPr/>
          </p:nvSpPr>
          <p:spPr bwMode="auto">
            <a:xfrm>
              <a:off x="5149" y="3337"/>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5" name="Rectangle 81"/>
            <p:cNvSpPr>
              <a:spLocks noChangeArrowheads="1"/>
            </p:cNvSpPr>
            <p:nvPr/>
          </p:nvSpPr>
          <p:spPr bwMode="auto">
            <a:xfrm>
              <a:off x="482" y="378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Rectangle 82"/>
            <p:cNvSpPr>
              <a:spLocks noChangeArrowheads="1"/>
            </p:cNvSpPr>
            <p:nvPr/>
          </p:nvSpPr>
          <p:spPr bwMode="auto">
            <a:xfrm>
              <a:off x="1006" y="378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83"/>
            <p:cNvSpPr>
              <a:spLocks noChangeArrowheads="1"/>
            </p:cNvSpPr>
            <p:nvPr/>
          </p:nvSpPr>
          <p:spPr bwMode="auto">
            <a:xfrm>
              <a:off x="1094" y="378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5:00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84"/>
            <p:cNvSpPr>
              <a:spLocks noChangeArrowheads="1"/>
            </p:cNvSpPr>
            <p:nvPr/>
          </p:nvSpPr>
          <p:spPr bwMode="auto">
            <a:xfrm>
              <a:off x="2031" y="3780"/>
              <a:ext cx="170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Exploratory Data Analysis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19487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a:t>
            </a:r>
            <a:r>
              <a:rPr lang="en-US" sz="3200" dirty="0" smtClean="0">
                <a:latin typeface="Calibri"/>
                <a:ea typeface="Calibri"/>
                <a:cs typeface="Calibri"/>
                <a:sym typeface="Calibri"/>
              </a:rPr>
              <a:t>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xmlns=""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xmlns="" val="20000"/>
                    </a:ext>
                  </a:extLst>
                </a:gridCol>
                <a:gridCol w="1704323">
                  <a:extLst>
                    <a:ext uri="{9D8B030D-6E8A-4147-A177-3AD203B41FA5}">
                      <a16:colId xmlns:a16="http://schemas.microsoft.com/office/drawing/2014/main" xmlns=""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xmlns="" val="20000"/>
                    </a:ext>
                  </a:extLst>
                </a:gridCol>
                <a:gridCol w="900814">
                  <a:extLst>
                    <a:ext uri="{9D8B030D-6E8A-4147-A177-3AD203B41FA5}">
                      <a16:colId xmlns:a16="http://schemas.microsoft.com/office/drawing/2014/main" xmlns="" val="20001"/>
                    </a:ext>
                  </a:extLst>
                </a:gridCol>
              </a:tblGrid>
              <a:tr h="32429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24"/>
          <p:cNvSpPr/>
          <p:nvPr/>
        </p:nvSpPr>
        <p:spPr>
          <a:xfrm>
            <a:off x="1"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17" name="Google Shape;217;p24"/>
          <p:cNvSpPr txBox="1">
            <a:spLocks noGrp="1"/>
          </p:cNvSpPr>
          <p:nvPr>
            <p:ph type="title"/>
          </p:nvPr>
        </p:nvSpPr>
        <p:spPr>
          <a:xfrm>
            <a:off x="4772555" y="614555"/>
            <a:ext cx="2981259" cy="777536"/>
          </a:xfrm>
          <a:prstGeom prst="rect">
            <a:avLst/>
          </a:prstGeom>
          <a:noFill/>
          <a:ln>
            <a:noFill/>
          </a:ln>
        </p:spPr>
        <p:txBody>
          <a:bodyPr spcFirstLastPara="1" wrap="square" lIns="0" tIns="6455" rIns="0" bIns="0" anchor="t" anchorCtr="0">
            <a:noAutofit/>
          </a:bodyPr>
          <a:lstStyle/>
          <a:p>
            <a:pPr marL="10545"/>
            <a:r>
              <a:rPr lang="en-US" dirty="0"/>
              <a:t>Exercise 2</a:t>
            </a:r>
            <a:endParaRPr dirty="0"/>
          </a:p>
        </p:txBody>
      </p:sp>
      <p:sp>
        <p:nvSpPr>
          <p:cNvPr id="218" name="Google Shape;218;p24"/>
          <p:cNvSpPr txBox="1"/>
          <p:nvPr/>
        </p:nvSpPr>
        <p:spPr>
          <a:xfrm>
            <a:off x="2384384" y="1859498"/>
            <a:ext cx="7718625" cy="1323482"/>
          </a:xfrm>
          <a:prstGeom prst="rect">
            <a:avLst/>
          </a:prstGeom>
          <a:noFill/>
          <a:ln>
            <a:noFill/>
          </a:ln>
        </p:spPr>
        <p:txBody>
          <a:bodyPr spcFirstLastPara="1" wrap="square" lIns="0" tIns="6455" rIns="0" bIns="0" anchor="t" anchorCtr="0">
            <a:noAutofit/>
          </a:bodyPr>
          <a:lstStyle/>
          <a:p>
            <a:pPr marL="6803"/>
            <a:r>
              <a:rPr lang="en-US" sz="2652" dirty="0">
                <a:solidFill>
                  <a:srgbClr val="005493"/>
                </a:solidFill>
                <a:latin typeface="Calibri"/>
                <a:ea typeface="Calibri"/>
                <a:cs typeface="Calibri"/>
                <a:sym typeface="Calibri"/>
              </a:rPr>
              <a:t>Alter the code to select just the </a:t>
            </a:r>
            <a:r>
              <a:rPr lang="en-US" sz="2652" b="1" dirty="0" err="1" smtClean="0">
                <a:solidFill>
                  <a:srgbClr val="005493"/>
                </a:solidFill>
              </a:rPr>
              <a:t>order_status_c</a:t>
            </a:r>
            <a:r>
              <a:rPr lang="en-US" sz="2652" b="1" dirty="0" smtClean="0">
                <a:solidFill>
                  <a:srgbClr val="005493"/>
                </a:solidFill>
              </a:rPr>
              <a:t> </a:t>
            </a:r>
            <a:r>
              <a:rPr lang="en-US" sz="2652" dirty="0">
                <a:solidFill>
                  <a:srgbClr val="005493"/>
                </a:solidFill>
                <a:latin typeface="Calibri"/>
                <a:ea typeface="Calibri"/>
                <a:cs typeface="Calibri"/>
                <a:sym typeface="Calibri"/>
              </a:rPr>
              <a:t>column using the (1) column name and the (2) column number:</a:t>
            </a:r>
            <a:endParaRPr sz="2652" dirty="0">
              <a:latin typeface="Calibri"/>
              <a:ea typeface="Calibri"/>
              <a:cs typeface="Calibri"/>
              <a:sym typeface="Calibri"/>
            </a:endParaRPr>
          </a:p>
          <a:p>
            <a:pPr marL="6803">
              <a:spcBef>
                <a:spcPts val="2737"/>
              </a:spcBef>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orders,description</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department)</a:t>
            </a:r>
            <a:endParaRPr sz="2652" dirty="0">
              <a:latin typeface="Consolas" panose="020B0609020204030204" pitchFamily="49" charset="0"/>
              <a:ea typeface="Courier New"/>
              <a:cs typeface="Consolas" panose="020B0609020204030204" pitchFamily="49" charset="0"/>
              <a:sym typeface="Courier New"/>
            </a:endParaRPr>
          </a:p>
        </p:txBody>
      </p:sp>
      <p:sp>
        <p:nvSpPr>
          <p:cNvPr id="219" name="Google Shape;219;p24"/>
          <p:cNvSpPr/>
          <p:nvPr/>
        </p:nvSpPr>
        <p:spPr>
          <a:xfrm>
            <a:off x="9752774" y="5719536"/>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a:latin typeface="Courier New"/>
                <a:ea typeface="Courier New"/>
                <a:cs typeface="Courier New"/>
                <a:sym typeface="Courier New"/>
              </a:rPr>
              <a:t>02:00</a:t>
            </a:r>
            <a:endParaRPr sz="5143">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652" dirty="0" err="1" smtClean="0">
                <a:latin typeface="Consolas" panose="020B0609020204030204" pitchFamily="49" charset="0"/>
                <a:ea typeface="Courier New"/>
                <a:cs typeface="Consolas" panose="020B0609020204030204" pitchFamily="49" charset="0"/>
                <a:sym typeface="Courier New"/>
              </a:rPr>
              <a:t>order_status_c</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196"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select(orders</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latin typeface="Consolas" panose="020B0609020204030204" pitchFamily="49" charset="0"/>
                <a:ea typeface="Courier New"/>
                <a:cs typeface="Consolas" panose="020B0609020204030204" pitchFamily="49" charset="0"/>
                <a:sym typeface="Courier New"/>
              </a:rPr>
              <a:t>8</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sz="2196"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4" y="1639845"/>
            <a:ext cx="2171700" cy="3133725"/>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236;p26"/>
          <p:cNvSpPr txBox="1"/>
          <p:nvPr/>
        </p:nvSpPr>
        <p:spPr>
          <a:xfrm>
            <a:off x="-439777" y="5586915"/>
            <a:ext cx="563407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time</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a:t>
            </a:r>
            <a:r>
              <a:rPr lang="en-US" sz="3200" b="1" dirty="0" smtClean="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matches(</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^.{4}$")</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9" name="Google Shape;257;p28"/>
          <p:cNvSpPr txBox="1"/>
          <p:nvPr/>
        </p:nvSpPr>
        <p:spPr>
          <a:xfrm>
            <a:off x="117673" y="4108869"/>
            <a:ext cx="12871048" cy="396643"/>
          </a:xfrm>
          <a:prstGeom prst="rect">
            <a:avLst/>
          </a:prstGeom>
          <a:noFill/>
          <a:ln>
            <a:noFill/>
          </a:ln>
        </p:spPr>
        <p:txBody>
          <a:bodyPr spcFirstLastPara="1" wrap="square" lIns="0" tIns="8156" rIns="0" bIns="0" anchor="t" anchorCtr="0">
            <a:noAutofit/>
          </a:bodyPr>
          <a:lstStyle/>
          <a:p>
            <a:pPr marL="6803"/>
            <a:r>
              <a:rPr lang="en-US" sz="3200" b="1" dirty="0" err="1" smtClean="0">
                <a:latin typeface="Calibri" panose="020F0502020204030204" pitchFamily="34" charset="0"/>
                <a:ea typeface="Trebuchet MS"/>
                <a:cs typeface="Trebuchet MS"/>
                <a:sym typeface="Trebuchet MS"/>
              </a:rPr>
              <a:t>num_range</a:t>
            </a:r>
            <a:r>
              <a:rPr lang="en-US" sz="3200" b="1" dirty="0" smtClean="0">
                <a:latin typeface="Calibri" panose="020F0502020204030204" pitchFamily="34" charset="0"/>
                <a:ea typeface="Trebuchet MS"/>
                <a:cs typeface="Trebuchet MS"/>
                <a:sym typeface="Trebuchet MS"/>
              </a:rPr>
              <a:t>()  </a:t>
            </a:r>
            <a:r>
              <a:rPr lang="en-US" sz="3200" dirty="0" smtClean="0">
                <a:latin typeface="Calibri"/>
                <a:ea typeface="Calibri"/>
                <a:cs typeface="Calibri"/>
                <a:sym typeface="Calibri"/>
              </a:rPr>
              <a:t>Select </a:t>
            </a:r>
            <a:r>
              <a:rPr lang="en-US" sz="3200" dirty="0">
                <a:latin typeface="Calibri"/>
                <a:ea typeface="Calibri"/>
                <a:cs typeface="Calibri"/>
                <a:sym typeface="Calibri"/>
              </a:rPr>
              <a:t>columns named in prefix, number style</a:t>
            </a:r>
            <a:endParaRPr sz="3200" dirty="0">
              <a:latin typeface="Calibri" panose="020F0502020204030204" pitchFamily="34" charset="0"/>
              <a:ea typeface="Calibri"/>
              <a:cs typeface="Calibri"/>
              <a:sym typeface="Calibri"/>
            </a:endParaRPr>
          </a:p>
        </p:txBody>
      </p:sp>
      <p:grpSp>
        <p:nvGrpSpPr>
          <p:cNvPr id="20" name="Group 19"/>
          <p:cNvGrpSpPr/>
          <p:nvPr/>
        </p:nvGrpSpPr>
        <p:grpSpPr>
          <a:xfrm>
            <a:off x="2377259" y="4608555"/>
            <a:ext cx="9690716" cy="654469"/>
            <a:chOff x="2297839" y="1583736"/>
            <a:chExt cx="9690716" cy="765453"/>
          </a:xfrm>
        </p:grpSpPr>
        <p:sp>
          <p:nvSpPr>
            <p:cNvPr id="21"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2" name="Rectangle 21"/>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num_range</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x“,1:5)</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733998" y="2995961"/>
            <a:ext cx="5596958" cy="2441413"/>
          </a:xfrm>
          <a:custGeom>
            <a:avLst/>
            <a:gdLst/>
            <a:ahLst/>
            <a:cxnLst/>
            <a:rect l="l" t="t" r="r" b="b"/>
            <a:pathLst>
              <a:path w="10447655" h="3976370" extrusionOk="0">
                <a:moveTo>
                  <a:pt x="2256215" y="0"/>
                </a:moveTo>
                <a:lnTo>
                  <a:pt x="0" y="3150"/>
                </a:lnTo>
                <a:lnTo>
                  <a:pt x="7843" y="1183557"/>
                </a:lnTo>
                <a:lnTo>
                  <a:pt x="3453340" y="3976184"/>
                </a:lnTo>
                <a:lnTo>
                  <a:pt x="10447599" y="247667"/>
                </a:lnTo>
                <a:lnTo>
                  <a:pt x="2256215" y="0"/>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272" name="Google Shape;272;p29"/>
          <p:cNvSpPr/>
          <p:nvPr/>
        </p:nvSpPr>
        <p:spPr>
          <a:xfrm>
            <a:off x="6530524" y="3063545"/>
            <a:ext cx="4093714" cy="24746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273" name="Google Shape;273;p29"/>
          <p:cNvSpPr/>
          <p:nvPr/>
        </p:nvSpPr>
        <p:spPr>
          <a:xfrm>
            <a:off x="6572799" y="3024570"/>
            <a:ext cx="4033125" cy="241280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9" name="Google Shape;46;p7"/>
          <p:cNvSpPr>
            <a:spLocks noChangeAspect="1"/>
          </p:cNvSpPr>
          <p:nvPr/>
        </p:nvSpPr>
        <p:spPr>
          <a:xfrm>
            <a:off x="11152671" y="5805616"/>
            <a:ext cx="776274" cy="83567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79" name="Google Shape;279;p30"/>
          <p:cNvSpPr txBox="1">
            <a:spLocks noGrp="1"/>
          </p:cNvSpPr>
          <p:nvPr>
            <p:ph type="title"/>
          </p:nvPr>
        </p:nvSpPr>
        <p:spPr>
          <a:xfrm>
            <a:off x="4319240" y="614555"/>
            <a:ext cx="3308380" cy="777536"/>
          </a:xfrm>
          <a:prstGeom prst="rect">
            <a:avLst/>
          </a:prstGeom>
          <a:noFill/>
          <a:ln>
            <a:noFill/>
          </a:ln>
        </p:spPr>
        <p:txBody>
          <a:bodyPr spcFirstLastPara="1" wrap="square" lIns="0" tIns="6455" rIns="0" bIns="0" anchor="t" anchorCtr="0">
            <a:noAutofit/>
          </a:bodyPr>
          <a:lstStyle/>
          <a:p>
            <a:pPr marL="6803"/>
            <a:r>
              <a:rPr lang="en-US" dirty="0" smtClean="0"/>
              <a:t>Consider #1</a:t>
            </a:r>
            <a:endParaRPr dirty="0"/>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smtClean="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281" name="Google Shape;281;p30"/>
          <p:cNvSpPr/>
          <p:nvPr/>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a:latin typeface="Courier New"/>
                <a:ea typeface="Courier New"/>
                <a:cs typeface="Courier New"/>
                <a:sym typeface="Courier New"/>
              </a:rPr>
              <a:t>01:00</a:t>
            </a:r>
            <a:endParaRPr sz="5143" dirty="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79" name="Google Shape;279;p30"/>
          <p:cNvSpPr txBox="1">
            <a:spLocks noGrp="1"/>
          </p:cNvSpPr>
          <p:nvPr>
            <p:ph type="title"/>
          </p:nvPr>
        </p:nvSpPr>
        <p:spPr>
          <a:xfrm>
            <a:off x="4319240" y="614555"/>
            <a:ext cx="3308380" cy="777536"/>
          </a:xfrm>
          <a:prstGeom prst="rect">
            <a:avLst/>
          </a:prstGeom>
          <a:noFill/>
          <a:ln>
            <a:noFill/>
          </a:ln>
        </p:spPr>
        <p:txBody>
          <a:bodyPr spcFirstLastPara="1" wrap="square" lIns="0" tIns="6455" rIns="0" bIns="0" anchor="t" anchorCtr="0">
            <a:noAutofit/>
          </a:bodyPr>
          <a:lstStyle/>
          <a:p>
            <a:pPr marL="6803"/>
            <a:r>
              <a:rPr lang="en-US" dirty="0" smtClean="0"/>
              <a:t>Consider #1</a:t>
            </a:r>
            <a:endParaRPr dirty="0"/>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a:solidFill>
                  <a:srgbClr val="005493"/>
                </a:solidFill>
                <a:latin typeface="Calibri"/>
                <a:ea typeface="Calibri"/>
                <a:cs typeface="Calibri"/>
                <a:sym typeface="Calibri"/>
              </a:rPr>
              <a:t>(i.e. codes for lab status, order status, and cancelation</a:t>
            </a:r>
            <a:r>
              <a:rPr lang="en-US" sz="2571" dirty="0" smtClean="0">
                <a:solidFill>
                  <a:srgbClr val="005493"/>
                </a:solidFill>
                <a:latin typeface="Calibri"/>
                <a:ea typeface="Calibri"/>
                <a:cs typeface="Calibri"/>
                <a:sym typeface="Calibri"/>
              </a:rPr>
              <a:t>)?</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1573039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a:t>
            </a:r>
            <a:r>
              <a:rPr lang="en-US" dirty="0" smtClean="0">
                <a:solidFill>
                  <a:srgbClr val="000000"/>
                </a:solidFill>
              </a:rPr>
              <a:t>() –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xmlns="" val="20000"/>
                    </a:ext>
                  </a:extLst>
                </a:gridCol>
                <a:gridCol w="1704323">
                  <a:extLst>
                    <a:ext uri="{9D8B030D-6E8A-4147-A177-3AD203B41FA5}">
                      <a16:colId xmlns:a16="http://schemas.microsoft.com/office/drawing/2014/main" xmlns=""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xmlns="" val="20000"/>
                    </a:ext>
                  </a:extLst>
                </a:gridCol>
                <a:gridCol w="1744102">
                  <a:extLst>
                    <a:ext uri="{9D8B030D-6E8A-4147-A177-3AD203B41FA5}">
                      <a16:colId xmlns:a16="http://schemas.microsoft.com/office/drawing/2014/main" xmlns="" val="20001"/>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rename(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xmlns="" val="20000"/>
                    </a:ext>
                  </a:extLst>
                </a:gridCol>
                <a:gridCol w="1704323">
                  <a:extLst>
                    <a:ext uri="{9D8B030D-6E8A-4147-A177-3AD203B41FA5}">
                      <a16:colId xmlns:a16="http://schemas.microsoft.com/office/drawing/2014/main" xmlns=""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xmlns="" val="20000"/>
                    </a:ext>
                  </a:extLst>
                </a:gridCol>
                <a:gridCol w="853440">
                  <a:extLst>
                    <a:ext uri="{9D8B030D-6E8A-4147-A177-3AD203B41FA5}">
                      <a16:colId xmlns:a16="http://schemas.microsoft.com/office/drawing/2014/main" xmlns="" val="20001"/>
                    </a:ext>
                  </a:extLst>
                </a:gridCol>
                <a:gridCol w="1975895">
                  <a:extLst>
                    <a:ext uri="{9D8B030D-6E8A-4147-A177-3AD203B41FA5}">
                      <a16:colId xmlns:a16="http://schemas.microsoft.com/office/drawing/2014/main" xmlns="" val="20002"/>
                    </a:ext>
                  </a:extLst>
                </a:gridCol>
                <a:gridCol w="885524">
                  <a:extLst>
                    <a:ext uri="{9D8B030D-6E8A-4147-A177-3AD203B41FA5}">
                      <a16:colId xmlns:a16="http://schemas.microsoft.com/office/drawing/2014/main" xmlns="" val="20003"/>
                    </a:ext>
                  </a:extLst>
                </a:gridCol>
                <a:gridCol w="1744102">
                  <a:extLst>
                    <a:ext uri="{9D8B030D-6E8A-4147-A177-3AD203B41FA5}">
                      <a16:colId xmlns:a16="http://schemas.microsoft.com/office/drawing/2014/main" xmlns=""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xmlns=""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259848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28700" y="1714500"/>
            <a:ext cx="10059164" cy="2308324"/>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Extract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Refine data by deriving features of interest from raw data</a:t>
            </a:r>
          </a:p>
          <a:p>
            <a:pPr marL="342900" indent="-342900">
              <a:buFont typeface="Arial" panose="020B0604020202020204" pitchFamily="34" charset="0"/>
              <a:buChar char="•"/>
            </a:pPr>
            <a:r>
              <a:rPr lang="en-US" sz="3600" dirty="0" smtClean="0">
                <a:latin typeface="Arial Narrow" panose="020B0606020202030204" pitchFamily="34" charset="0"/>
              </a:rPr>
              <a:t>Create useful summaries from our data</a:t>
            </a:r>
            <a:endParaRPr lang="en-US" sz="3600" dirty="0">
              <a:latin typeface="Arial Narrow" panose="020B0606020202030204" pitchFamily="34" charset="0"/>
            </a:endParaRP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xmlns="" val="20000"/>
                    </a:ext>
                  </a:extLst>
                </a:gridCol>
                <a:gridCol w="540777">
                  <a:extLst>
                    <a:ext uri="{9D8B030D-6E8A-4147-A177-3AD203B41FA5}">
                      <a16:colId xmlns:a16="http://schemas.microsoft.com/office/drawing/2014/main" xmlns="" val="20001"/>
                    </a:ext>
                  </a:extLst>
                </a:gridCol>
                <a:gridCol w="782777">
                  <a:extLst>
                    <a:ext uri="{9D8B030D-6E8A-4147-A177-3AD203B41FA5}">
                      <a16:colId xmlns:a16="http://schemas.microsoft.com/office/drawing/2014/main" xmlns="" val="20002"/>
                    </a:ext>
                  </a:extLst>
                </a:gridCol>
                <a:gridCol w="963012">
                  <a:extLst>
                    <a:ext uri="{9D8B030D-6E8A-4147-A177-3AD203B41FA5}">
                      <a16:colId xmlns:a16="http://schemas.microsoft.com/office/drawing/2014/main" xmlns=""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xmlns="" val="20000"/>
                    </a:ext>
                  </a:extLst>
                </a:gridCol>
                <a:gridCol w="540777">
                  <a:extLst>
                    <a:ext uri="{9D8B030D-6E8A-4147-A177-3AD203B41FA5}">
                      <a16:colId xmlns:a16="http://schemas.microsoft.com/office/drawing/2014/main" xmlns="" val="20001"/>
                    </a:ext>
                  </a:extLst>
                </a:gridCol>
                <a:gridCol w="782777">
                  <a:extLst>
                    <a:ext uri="{9D8B030D-6E8A-4147-A177-3AD203B41FA5}">
                      <a16:colId xmlns:a16="http://schemas.microsoft.com/office/drawing/2014/main" xmlns="" val="20002"/>
                    </a:ext>
                  </a:extLst>
                </a:gridCol>
                <a:gridCol w="963012">
                  <a:extLst>
                    <a:ext uri="{9D8B030D-6E8A-4147-A177-3AD203B41FA5}">
                      <a16:colId xmlns:a16="http://schemas.microsoft.com/office/drawing/2014/main" xmlns=""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17836">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xmlns="" val="20000"/>
                    </a:ext>
                  </a:extLst>
                </a:gridCol>
                <a:gridCol w="4902148">
                  <a:extLst>
                    <a:ext uri="{9D8B030D-6E8A-4147-A177-3AD203B41FA5}">
                      <a16:colId xmlns:a16="http://schemas.microsoft.com/office/drawing/2014/main" xmlns=""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3</a:t>
            </a:r>
            <a:endParaRPr dirty="0"/>
          </a:p>
        </p:txBody>
      </p:sp>
      <p:sp>
        <p:nvSpPr>
          <p:cNvPr id="351" name="Google Shape;351;p37"/>
          <p:cNvSpPr txBox="1"/>
          <p:nvPr/>
        </p:nvSpPr>
        <p:spPr>
          <a:xfrm>
            <a:off x="1405054" y="1890818"/>
            <a:ext cx="10259122"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652" dirty="0" smtClean="0">
                <a:solidFill>
                  <a:srgbClr val="005493"/>
                </a:solidFill>
                <a:latin typeface="Calibri"/>
                <a:ea typeface="Calibri"/>
                <a:cs typeface="Calibri"/>
                <a:sym typeface="Calibri"/>
              </a:rPr>
              <a:t>Use filter() with the </a:t>
            </a:r>
            <a:r>
              <a:rPr lang="en-US" sz="2652" dirty="0">
                <a:solidFill>
                  <a:srgbClr val="005493"/>
                </a:solidFill>
                <a:latin typeface="Calibri"/>
                <a:ea typeface="Calibri"/>
                <a:cs typeface="Calibri"/>
                <a:sym typeface="Calibri"/>
              </a:rPr>
              <a:t>logical operators to </a:t>
            </a:r>
            <a:r>
              <a:rPr lang="en-US" sz="2652" dirty="0" smtClean="0">
                <a:solidFill>
                  <a:srgbClr val="005493"/>
                </a:solidFill>
                <a:latin typeface="Calibri"/>
                <a:ea typeface="Calibri"/>
                <a:cs typeface="Calibri"/>
                <a:sym typeface="Calibri"/>
              </a:rPr>
              <a:t>find:</a:t>
            </a:r>
            <a:endParaRPr lang="en-US" sz="28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Every </a:t>
            </a:r>
            <a:r>
              <a:rPr lang="en-US" sz="2800"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dirty="0" err="1" smtClean="0">
                <a:solidFill>
                  <a:srgbClr val="005493"/>
                </a:solidFill>
                <a:latin typeface="Calibri"/>
                <a:ea typeface="Calibri"/>
                <a:cs typeface="Calibri"/>
                <a:sym typeface="Calibri"/>
              </a:rPr>
              <a:t>reason_for_canc_c_descr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is not NA </a:t>
            </a:r>
            <a:endParaRPr sz="2800" dirty="0">
              <a:solidFill>
                <a:srgbClr val="005493"/>
              </a:solidFill>
              <a:latin typeface="Calibri"/>
              <a:ea typeface="Calibri"/>
              <a:cs typeface="Calibri"/>
              <a:sym typeface="Calibri"/>
            </a:endParaRPr>
          </a:p>
        </p:txBody>
      </p:sp>
      <p:sp>
        <p:nvSpPr>
          <p:cNvPr id="352" name="Google Shape;352;p37"/>
          <p:cNvSpPr/>
          <p:nvPr/>
        </p:nvSpPr>
        <p:spPr>
          <a:xfrm>
            <a:off x="9526357" y="5641120"/>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a:latin typeface="Courier New"/>
                <a:ea typeface="Courier New"/>
                <a:cs typeface="Courier New"/>
                <a:sym typeface="Courier New"/>
              </a:rPr>
              <a:t>04:00</a:t>
            </a:r>
            <a:endParaRPr sz="5143">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5195995" y="1879600"/>
            <a:ext cx="5626768" cy="1539643"/>
          </a:xfrm>
          <a:prstGeom prst="rect">
            <a:avLst/>
          </a:prstGeom>
          <a:noFill/>
          <a:ln>
            <a:noFill/>
          </a:ln>
        </p:spPr>
        <p:txBody>
          <a:bodyPr spcFirstLastPara="1" wrap="square" lIns="0" tIns="9522" rIns="0" bIns="0" anchor="t" anchorCtr="0">
            <a:noAutofit/>
          </a:bodyPr>
          <a:lstStyle/>
          <a:p>
            <a:pPr marL="6803"/>
            <a:r>
              <a:rPr lang="en-US" sz="8812" b="1">
                <a:solidFill>
                  <a:srgbClr val="F3F3F3"/>
                </a:solidFill>
                <a:latin typeface="Arial"/>
                <a:ea typeface="Arial"/>
                <a:cs typeface="Arial"/>
                <a:sym typeface="Arial"/>
              </a:rPr>
              <a:t>The Data Analysis Process</a:t>
            </a:r>
            <a:endParaRPr sz="8812">
              <a:latin typeface="Arial"/>
              <a:ea typeface="Arial"/>
              <a:cs typeface="Arial"/>
              <a:sym typeface="Arial"/>
            </a:endParaRPr>
          </a:p>
        </p:txBody>
      </p:sp>
    </p:spTree>
    <p:extLst>
      <p:ext uri="{BB962C8B-B14F-4D97-AF65-F5344CB8AC3E}">
        <p14:creationId xmlns:p14="http://schemas.microsoft.com/office/powerpoint/2010/main" val="5270919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smtClean="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smtClean="0">
                <a:solidFill>
                  <a:srgbClr val="0365C0"/>
                </a:solidFill>
                <a:latin typeface="Consolas" panose="020B0609020204030204" pitchFamily="49" charset="0"/>
                <a:ea typeface="Courier New"/>
                <a:cs typeface="Courier New"/>
                <a:sym typeface="Courier New"/>
              </a:rPr>
              <a:t>patient_id</a:t>
            </a:r>
            <a:r>
              <a:rPr lang="en-US" sz="2400" dirty="0" smtClean="0">
                <a:solidFill>
                  <a:srgbClr val="0365C0"/>
                </a:solidFill>
                <a:latin typeface="Consolas" panose="020B0609020204030204" pitchFamily="49" charset="0"/>
                <a:ea typeface="Courier New"/>
                <a:cs typeface="Courier New"/>
                <a:sym typeface="Courier New"/>
              </a:rPr>
              <a:t> </a:t>
            </a:r>
            <a:r>
              <a:rPr lang="en-US" sz="2400" dirty="0">
                <a:solidFill>
                  <a:srgbClr val="0365C0"/>
                </a:solidFill>
                <a:latin typeface="Consolas" panose="020B0609020204030204" pitchFamily="49" charset="0"/>
                <a:ea typeface="Courier New"/>
                <a:cs typeface="Courier New"/>
                <a:sym typeface="Courier New"/>
              </a:rPr>
              <a:t>== 508061, </a:t>
            </a:r>
            <a:r>
              <a:rPr lang="en-US" sz="2400" dirty="0" smtClean="0">
                <a:solidFill>
                  <a:srgbClr val="0365C0"/>
                </a:solidFill>
                <a:latin typeface="Consolas" panose="020B0609020204030204" pitchFamily="49" charset="0"/>
                <a:ea typeface="Courier New"/>
                <a:cs typeface="Courier New"/>
                <a:sym typeface="Courier New"/>
              </a:rPr>
              <a:t>description=="T4</a:t>
            </a:r>
            <a:r>
              <a:rPr lang="en-US" sz="2400" dirty="0">
                <a:solidFill>
                  <a:srgbClr val="0365C0"/>
                </a:solidFill>
                <a:latin typeface="Consolas" panose="020B0609020204030204" pitchFamily="49" charset="0"/>
                <a:ea typeface="Courier New"/>
                <a:cs typeface="Courier New"/>
                <a:sym typeface="Courier New"/>
              </a:rPr>
              <a:t>,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xmlns="" val="20000"/>
                    </a:ext>
                  </a:extLst>
                </a:gridCol>
                <a:gridCol w="1099594">
                  <a:extLst>
                    <a:ext uri="{9D8B030D-6E8A-4147-A177-3AD203B41FA5}">
                      <a16:colId xmlns:a16="http://schemas.microsoft.com/office/drawing/2014/main" xmlns="" val="20001"/>
                    </a:ext>
                  </a:extLst>
                </a:gridCol>
                <a:gridCol w="2002421">
                  <a:extLst>
                    <a:ext uri="{9D8B030D-6E8A-4147-A177-3AD203B41FA5}">
                      <a16:colId xmlns:a16="http://schemas.microsoft.com/office/drawing/2014/main" xmlns="" val="20002"/>
                    </a:ext>
                  </a:extLst>
                </a:gridCol>
                <a:gridCol w="1192193">
                  <a:extLst>
                    <a:ext uri="{9D8B030D-6E8A-4147-A177-3AD203B41FA5}">
                      <a16:colId xmlns:a16="http://schemas.microsoft.com/office/drawing/2014/main" xmlns=""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xmlns="" val="20000"/>
                    </a:ext>
                  </a:extLst>
                </a:gridCol>
                <a:gridCol w="2850598">
                  <a:extLst>
                    <a:ext uri="{9D8B030D-6E8A-4147-A177-3AD203B41FA5}">
                      <a16:colId xmlns:a16="http://schemas.microsoft.com/office/drawing/2014/main" xmlns=""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xmlns=""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4</a:t>
            </a:r>
            <a:endParaRPr dirty="0"/>
          </a:p>
        </p:txBody>
      </p:sp>
      <p:sp>
        <p:nvSpPr>
          <p:cNvPr id="351" name="Google Shape;351;p37"/>
          <p:cNvSpPr txBox="1"/>
          <p:nvPr/>
        </p:nvSpPr>
        <p:spPr>
          <a:xfrm>
            <a:off x="1443154" y="1547918"/>
            <a:ext cx="10259122"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smtClean="0">
                <a:solidFill>
                  <a:srgbClr val="005493"/>
                </a:solidFill>
                <a:latin typeface="Calibri"/>
                <a:ea typeface="Calibri"/>
                <a:cs typeface="Calibri"/>
                <a:sym typeface="Calibri"/>
              </a:rPr>
              <a:t>Write </a:t>
            </a:r>
            <a:r>
              <a:rPr lang="en-US" sz="2800" dirty="0">
                <a:solidFill>
                  <a:srgbClr val="005493"/>
                </a:solidFill>
                <a:latin typeface="Calibri"/>
                <a:ea typeface="Calibri"/>
                <a:cs typeface="Calibri"/>
                <a:sym typeface="Calibri"/>
              </a:rPr>
              <a:t>3 commands </a:t>
            </a:r>
            <a:r>
              <a:rPr lang="en-US" sz="2800" dirty="0" smtClean="0">
                <a:solidFill>
                  <a:srgbClr val="005493"/>
                </a:solidFill>
                <a:latin typeface="Calibri"/>
                <a:ea typeface="Calibri"/>
                <a:cs typeface="Calibri"/>
                <a:sym typeface="Calibri"/>
              </a:rPr>
              <a:t>that use Boolean operators and filter() to return rows that contain:</a:t>
            </a:r>
            <a:endParaRPr lang="en-US" sz="28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Orders </a:t>
            </a:r>
            <a:r>
              <a:rPr lang="en-US" sz="2800" dirty="0">
                <a:solidFill>
                  <a:srgbClr val="005493"/>
                </a:solidFill>
                <a:latin typeface="Calibri"/>
                <a:ea typeface="Calibri"/>
                <a:cs typeface="Calibri"/>
                <a:sym typeface="Calibri"/>
              </a:rPr>
              <a:t>for patient number 510909 with </a:t>
            </a:r>
            <a:r>
              <a:rPr lang="en-US" sz="2800"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TSH</a:t>
            </a:r>
          </a:p>
          <a:p>
            <a:pPr marL="464003" marR="2721" indent="-457200">
              <a:buClr>
                <a:srgbClr val="3577A9"/>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t>
            </a:r>
            <a:r>
              <a:rPr lang="en-US" sz="2800" dirty="0" smtClean="0">
                <a:solidFill>
                  <a:srgbClr val="005493"/>
                </a:solidFill>
                <a:latin typeface="Calibri"/>
                <a:ea typeface="Calibri"/>
                <a:cs typeface="Calibri"/>
                <a:sym typeface="Calibri"/>
              </a:rPr>
              <a:t>and originally chosen </a:t>
            </a:r>
            <a:r>
              <a:rPr lang="en-US" sz="2800" dirty="0">
                <a:solidFill>
                  <a:srgbClr val="005493"/>
                </a:solidFill>
                <a:latin typeface="Calibri"/>
                <a:ea typeface="Calibri"/>
                <a:cs typeface="Calibri"/>
                <a:sym typeface="Calibri"/>
              </a:rPr>
              <a:t>from a preference list </a:t>
            </a:r>
            <a:r>
              <a:rPr lang="en-US" sz="2400" dirty="0" smtClean="0">
                <a:solidFill>
                  <a:srgbClr val="005493"/>
                </a:solidFill>
                <a:latin typeface="Calibri"/>
                <a:ea typeface="Calibri"/>
                <a:cs typeface="Calibri"/>
                <a:sym typeface="Calibri"/>
              </a:rPr>
              <a:t>(</a:t>
            </a:r>
            <a:r>
              <a:rPr lang="en-US" sz="2400" dirty="0">
                <a:solidFill>
                  <a:srgbClr val="005493"/>
                </a:solidFill>
                <a:latin typeface="Calibri"/>
                <a:ea typeface="Calibri"/>
                <a:cs typeface="Calibri"/>
                <a:sym typeface="Calibri"/>
              </a:rPr>
              <a:t>HINT: These are coded in the </a:t>
            </a:r>
            <a:r>
              <a:rPr lang="en-US" sz="2400"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r>
              <a:rPr lang="en-US" sz="2400" dirty="0" smtClean="0">
                <a:solidFill>
                  <a:srgbClr val="005493"/>
                </a:solidFill>
                <a:latin typeface="Calibri"/>
                <a:ea typeface="Calibri"/>
                <a:cs typeface="Calibri"/>
                <a:sym typeface="Calibri"/>
              </a:rPr>
              <a:t>)</a:t>
            </a:r>
          </a:p>
          <a:p>
            <a:pPr marL="6803" marR="2721">
              <a:buClr>
                <a:srgbClr val="3577A9"/>
              </a:buClr>
            </a:pPr>
            <a:endParaRPr lang="en-US" sz="24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one of the following departments: OB GYN CLINIC, GERIATRIC CLINIC, or PEDIATRIC CLINICS </a:t>
            </a:r>
            <a:endParaRPr sz="2800" dirty="0">
              <a:solidFill>
                <a:srgbClr val="005493"/>
              </a:solidFill>
              <a:latin typeface="Calibri"/>
              <a:ea typeface="Calibri"/>
              <a:cs typeface="Calibri"/>
              <a:sym typeface="Calibri"/>
            </a:endParaRPr>
          </a:p>
        </p:txBody>
      </p:sp>
      <p:sp>
        <p:nvSpPr>
          <p:cNvPr id="352" name="Google Shape;352;p37"/>
          <p:cNvSpPr/>
          <p:nvPr/>
        </p:nvSpPr>
        <p:spPr>
          <a:xfrm>
            <a:off x="9735362" y="5671100"/>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a:latin typeface="Courier New"/>
                <a:ea typeface="Courier New"/>
                <a:cs typeface="Courier New"/>
                <a:sym typeface="Courier New"/>
              </a:rPr>
              <a:t>04:00</a:t>
            </a:r>
            <a:endParaRPr sz="5143">
              <a:latin typeface="Courier New"/>
              <a:ea typeface="Courier New"/>
              <a:cs typeface="Courier New"/>
              <a:sym typeface="Courier New"/>
            </a:endParaRPr>
          </a:p>
        </p:txBody>
      </p:sp>
    </p:spTree>
    <p:extLst>
      <p:ext uri="{BB962C8B-B14F-4D97-AF65-F5344CB8AC3E}">
        <p14:creationId xmlns:p14="http://schemas.microsoft.com/office/powerpoint/2010/main" val="1122949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"Clinic Preference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"Provider Preference List</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a:t>
            </a:r>
            <a:r>
              <a:rPr lang="en-US" sz="1800" dirty="0" smtClean="0">
                <a:solidFill>
                  <a:srgbClr val="164F86"/>
                </a:solidFill>
                <a:latin typeface="Consolas" panose="020B0609020204030204" pitchFamily="49" charset="0"/>
                <a:ea typeface="Courier New"/>
                <a:cs typeface="Consolas" panose="020B0609020204030204" pitchFamily="49" charset="0"/>
                <a:sym typeface="Courier New"/>
              </a:rPr>
              <a:t>										     CLINICS</a:t>
            </a:r>
            <a:r>
              <a:rPr lang="en-US" sz="1800" dirty="0">
                <a:solidFill>
                  <a:srgbClr val="164F86"/>
                </a:solidFill>
                <a:latin typeface="Consolas" panose="020B0609020204030204" pitchFamily="49" charset="0"/>
                <a:ea typeface="Courier New"/>
                <a:cs typeface="Consolas" panose="020B0609020204030204" pitchFamily="49" charset="0"/>
                <a:sym typeface="Courier New"/>
              </a:rPr>
              <a:t>"))</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xmlns="" val="20000"/>
                    </a:ext>
                  </a:extLst>
                </a:gridCol>
                <a:gridCol w="1172247">
                  <a:extLst>
                    <a:ext uri="{9D8B030D-6E8A-4147-A177-3AD203B41FA5}">
                      <a16:colId xmlns:a16="http://schemas.microsoft.com/office/drawing/2014/main" xmlns="" val="20001"/>
                    </a:ext>
                  </a:extLst>
                </a:gridCol>
                <a:gridCol w="1804633">
                  <a:extLst>
                    <a:ext uri="{9D8B030D-6E8A-4147-A177-3AD203B41FA5}">
                      <a16:colId xmlns:a16="http://schemas.microsoft.com/office/drawing/2014/main" xmlns="" val="20002"/>
                    </a:ext>
                  </a:extLst>
                </a:gridCol>
                <a:gridCol w="1270001">
                  <a:extLst>
                    <a:ext uri="{9D8B030D-6E8A-4147-A177-3AD203B41FA5}">
                      <a16:colId xmlns:a16="http://schemas.microsoft.com/office/drawing/2014/main" xmlns=""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71700"/>
        </p:xfrm>
        <a:graphic>
          <a:graphicData uri="http://schemas.openxmlformats.org/drawingml/2006/table">
            <a:tbl>
              <a:tblPr firstRow="1" bandRow="1"/>
              <a:tblGrid>
                <a:gridCol w="1111684">
                  <a:extLst>
                    <a:ext uri="{9D8B030D-6E8A-4147-A177-3AD203B41FA5}">
                      <a16:colId xmlns:a16="http://schemas.microsoft.com/office/drawing/2014/main" xmlns="" val="20000"/>
                    </a:ext>
                  </a:extLst>
                </a:gridCol>
                <a:gridCol w="1191429">
                  <a:extLst>
                    <a:ext uri="{9D8B030D-6E8A-4147-A177-3AD203B41FA5}">
                      <a16:colId xmlns:a16="http://schemas.microsoft.com/office/drawing/2014/main" xmlns="" val="20001"/>
                    </a:ext>
                  </a:extLst>
                </a:gridCol>
                <a:gridCol w="1795611">
                  <a:extLst>
                    <a:ext uri="{9D8B030D-6E8A-4147-A177-3AD203B41FA5}">
                      <a16:colId xmlns:a16="http://schemas.microsoft.com/office/drawing/2014/main" xmlns="" val="20002"/>
                    </a:ext>
                  </a:extLst>
                </a:gridCol>
                <a:gridCol w="1280160">
                  <a:extLst>
                    <a:ext uri="{9D8B030D-6E8A-4147-A177-3AD203B41FA5}">
                      <a16:colId xmlns:a16="http://schemas.microsoft.com/office/drawing/2014/main" xmlns=""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xmlns=""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xmlns=""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xmlns=""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sult_time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xmlns="" val="20000"/>
                    </a:ext>
                  </a:extLst>
                </a:gridCol>
                <a:gridCol w="1172247">
                  <a:extLst>
                    <a:ext uri="{9D8B030D-6E8A-4147-A177-3AD203B41FA5}">
                      <a16:colId xmlns:a16="http://schemas.microsoft.com/office/drawing/2014/main" xmlns="" val="20001"/>
                    </a:ext>
                  </a:extLst>
                </a:gridCol>
                <a:gridCol w="1804633">
                  <a:extLst>
                    <a:ext uri="{9D8B030D-6E8A-4147-A177-3AD203B41FA5}">
                      <a16:colId xmlns:a16="http://schemas.microsoft.com/office/drawing/2014/main" xmlns="" val="20002"/>
                    </a:ext>
                  </a:extLst>
                </a:gridCol>
                <a:gridCol w="1270001">
                  <a:extLst>
                    <a:ext uri="{9D8B030D-6E8A-4147-A177-3AD203B41FA5}">
                      <a16:colId xmlns:a16="http://schemas.microsoft.com/office/drawing/2014/main" xmlns=""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71700"/>
        </p:xfrm>
        <a:graphic>
          <a:graphicData uri="http://schemas.openxmlformats.org/drawingml/2006/table">
            <a:tbl>
              <a:tblPr firstRow="1" bandRow="1"/>
              <a:tblGrid>
                <a:gridCol w="1253970">
                  <a:extLst>
                    <a:ext uri="{9D8B030D-6E8A-4147-A177-3AD203B41FA5}">
                      <a16:colId xmlns:a16="http://schemas.microsoft.com/office/drawing/2014/main" xmlns="" val="20000"/>
                    </a:ext>
                  </a:extLst>
                </a:gridCol>
                <a:gridCol w="1059904">
                  <a:extLst>
                    <a:ext uri="{9D8B030D-6E8A-4147-A177-3AD203B41FA5}">
                      <a16:colId xmlns:a16="http://schemas.microsoft.com/office/drawing/2014/main" xmlns="" val="20001"/>
                    </a:ext>
                  </a:extLst>
                </a:gridCol>
                <a:gridCol w="1799822">
                  <a:extLst>
                    <a:ext uri="{9D8B030D-6E8A-4147-A177-3AD203B41FA5}">
                      <a16:colId xmlns:a16="http://schemas.microsoft.com/office/drawing/2014/main" xmlns="" val="20002"/>
                    </a:ext>
                  </a:extLst>
                </a:gridCol>
                <a:gridCol w="1290320">
                  <a:extLst>
                    <a:ext uri="{9D8B030D-6E8A-4147-A177-3AD203B41FA5}">
                      <a16:colId xmlns:a16="http://schemas.microsoft.com/office/drawing/2014/main" xmlns=""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xmlns=""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xmlns=""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xmlns=""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239778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xmlns="" val="20000"/>
                    </a:ext>
                  </a:extLst>
                </a:gridCol>
                <a:gridCol w="1172247">
                  <a:extLst>
                    <a:ext uri="{9D8B030D-6E8A-4147-A177-3AD203B41FA5}">
                      <a16:colId xmlns:a16="http://schemas.microsoft.com/office/drawing/2014/main" xmlns="" val="20001"/>
                    </a:ext>
                  </a:extLst>
                </a:gridCol>
                <a:gridCol w="1804633">
                  <a:extLst>
                    <a:ext uri="{9D8B030D-6E8A-4147-A177-3AD203B41FA5}">
                      <a16:colId xmlns:a16="http://schemas.microsoft.com/office/drawing/2014/main" xmlns="" val="20002"/>
                    </a:ext>
                  </a:extLst>
                </a:gridCol>
                <a:gridCol w="1270001">
                  <a:extLst>
                    <a:ext uri="{9D8B030D-6E8A-4147-A177-3AD203B41FA5}">
                      <a16:colId xmlns:a16="http://schemas.microsoft.com/office/drawing/2014/main" xmlns=""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xmlns=""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716"/>
        </p:xfrm>
        <a:graphic>
          <a:graphicData uri="http://schemas.openxmlformats.org/drawingml/2006/table">
            <a:tbl>
              <a:tblPr firstRow="1" bandRow="1"/>
              <a:tblGrid>
                <a:gridCol w="1111684">
                  <a:extLst>
                    <a:ext uri="{9D8B030D-6E8A-4147-A177-3AD203B41FA5}">
                      <a16:colId xmlns:a16="http://schemas.microsoft.com/office/drawing/2014/main" xmlns="" val="20000"/>
                    </a:ext>
                  </a:extLst>
                </a:gridCol>
                <a:gridCol w="1191429">
                  <a:extLst>
                    <a:ext uri="{9D8B030D-6E8A-4147-A177-3AD203B41FA5}">
                      <a16:colId xmlns:a16="http://schemas.microsoft.com/office/drawing/2014/main" xmlns="" val="20001"/>
                    </a:ext>
                  </a:extLst>
                </a:gridCol>
                <a:gridCol w="1795611">
                  <a:extLst>
                    <a:ext uri="{9D8B030D-6E8A-4147-A177-3AD203B41FA5}">
                      <a16:colId xmlns:a16="http://schemas.microsoft.com/office/drawing/2014/main" xmlns="" val="20002"/>
                    </a:ext>
                  </a:extLst>
                </a:gridCol>
                <a:gridCol w="1280160">
                  <a:extLst>
                    <a:ext uri="{9D8B030D-6E8A-4147-A177-3AD203B41FA5}">
                      <a16:colId xmlns:a16="http://schemas.microsoft.com/office/drawing/2014/main" xmlns=""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5</a:t>
            </a:r>
            <a:endParaRPr dirty="0"/>
          </a:p>
        </p:txBody>
      </p:sp>
      <p:sp>
        <p:nvSpPr>
          <p:cNvPr id="351" name="Google Shape;351;p37"/>
          <p:cNvSpPr txBox="1"/>
          <p:nvPr/>
        </p:nvSpPr>
        <p:spPr>
          <a:xfrm>
            <a:off x="1405054" y="1890818"/>
            <a:ext cx="10259122" cy="3355554"/>
          </a:xfrm>
          <a:prstGeom prst="rect">
            <a:avLst/>
          </a:prstGeom>
          <a:noFill/>
          <a:ln>
            <a:noFill/>
          </a:ln>
        </p:spPr>
        <p:txBody>
          <a:bodyPr spcFirstLastPara="1" wrap="square" lIns="0" tIns="6804" rIns="0" bIns="0" anchor="t" anchorCtr="0">
            <a:noAutofit/>
          </a:bodyPr>
          <a:lstStyle/>
          <a:p>
            <a:pPr marL="6803" marR="2721"/>
            <a:r>
              <a:rPr lang="en-US" sz="2800" dirty="0" smtClean="0">
                <a:solidFill>
                  <a:srgbClr val="005493"/>
                </a:solidFill>
                <a:latin typeface="Calibri"/>
                <a:ea typeface="Calibri"/>
                <a:cs typeface="Calibri"/>
                <a:sym typeface="Calibri"/>
              </a:rPr>
              <a:t>Arrange </a:t>
            </a:r>
            <a:r>
              <a:rPr lang="en-US" sz="2800" dirty="0">
                <a:solidFill>
                  <a:srgbClr val="005493"/>
                </a:solidFill>
                <a:latin typeface="Calibri"/>
                <a:ea typeface="Calibri"/>
                <a:cs typeface="Calibri"/>
                <a:sym typeface="Calibri"/>
              </a:rPr>
              <a:t>orders by </a:t>
            </a:r>
            <a:r>
              <a:rPr lang="en-US" sz="2800" dirty="0" err="1" smtClean="0">
                <a:solidFill>
                  <a:srgbClr val="005493"/>
                </a:solidFill>
                <a:latin typeface="Calibri"/>
                <a:ea typeface="Calibri"/>
                <a:cs typeface="Calibri"/>
                <a:sym typeface="Calibri"/>
              </a:rPr>
              <a:t>order_status_c_descr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What order statuses appear in the top rows of the data frame</a:t>
            </a:r>
            <a:r>
              <a:rPr lang="en-US" sz="2800" dirty="0" smtClean="0">
                <a:solidFill>
                  <a:srgbClr val="005493"/>
                </a:solidFill>
                <a:latin typeface="Calibri"/>
                <a:ea typeface="Calibri"/>
                <a:cs typeface="Calibri"/>
                <a:sym typeface="Calibri"/>
              </a:rPr>
              <a:t>?</a:t>
            </a:r>
          </a:p>
          <a:p>
            <a:pPr marL="6803" marR="2721">
              <a:lnSpc>
                <a:spcPct val="124848"/>
              </a:lnSpc>
            </a:pPr>
            <a:endParaRPr lang="en-US" sz="2800" dirty="0">
              <a:solidFill>
                <a:srgbClr val="005493"/>
              </a:solidFill>
              <a:latin typeface="Calibri"/>
              <a:ea typeface="Calibri"/>
              <a:cs typeface="Calibri"/>
              <a:sym typeface="Calibri"/>
            </a:endParaRPr>
          </a:p>
          <a:p>
            <a:pPr marL="6803" marR="2721"/>
            <a:r>
              <a:rPr lang="en-US" sz="2800" dirty="0" smtClean="0">
                <a:solidFill>
                  <a:srgbClr val="005493"/>
                </a:solidFill>
                <a:latin typeface="Calibri"/>
                <a:ea typeface="Calibri"/>
                <a:cs typeface="Calibri"/>
                <a:sym typeface="Calibri"/>
              </a:rPr>
              <a:t>Add </a:t>
            </a:r>
            <a:r>
              <a:rPr lang="en-US" sz="2800" dirty="0" err="1" smtClean="0">
                <a:solidFill>
                  <a:srgbClr val="005493"/>
                </a:solidFill>
                <a:latin typeface="Calibri"/>
                <a:ea typeface="Calibri"/>
                <a:cs typeface="Calibri"/>
                <a:sym typeface="Calibri"/>
              </a:rPr>
              <a:t>order_class_c_descr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as a second (tie breaking) variable to 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Explore what type of order class appears </a:t>
            </a:r>
            <a:r>
              <a:rPr lang="en-US" sz="2800" dirty="0" smtClean="0">
                <a:solidFill>
                  <a:srgbClr val="005493"/>
                </a:solidFill>
                <a:latin typeface="Calibri"/>
                <a:ea typeface="Calibri"/>
                <a:cs typeface="Calibri"/>
                <a:sym typeface="Calibri"/>
              </a:rPr>
              <a:t>at the top of </a:t>
            </a:r>
            <a:r>
              <a:rPr lang="en-US" sz="2800" dirty="0">
                <a:solidFill>
                  <a:srgbClr val="005493"/>
                </a:solidFill>
                <a:latin typeface="Calibri"/>
                <a:ea typeface="Calibri"/>
                <a:cs typeface="Calibri"/>
                <a:sym typeface="Calibri"/>
              </a:rPr>
              <a:t>the data frame. </a:t>
            </a:r>
            <a:r>
              <a:rPr lang="en-US" sz="2800" dirty="0" smtClean="0">
                <a:solidFill>
                  <a:srgbClr val="005493"/>
                </a:solidFill>
                <a:latin typeface="Calibri"/>
                <a:ea typeface="Calibri"/>
                <a:cs typeface="Calibri"/>
                <a:sym typeface="Calibri"/>
              </a:rPr>
              <a:t>To </a:t>
            </a:r>
            <a:r>
              <a:rPr lang="en-US" sz="2800" dirty="0">
                <a:solidFill>
                  <a:srgbClr val="005493"/>
                </a:solidFill>
                <a:latin typeface="Calibri"/>
                <a:ea typeface="Calibri"/>
                <a:cs typeface="Calibri"/>
                <a:sym typeface="Calibri"/>
              </a:rPr>
              <a:t>what type of lab test does this order class seem to relate to?</a:t>
            </a:r>
          </a:p>
        </p:txBody>
      </p:sp>
      <p:sp>
        <p:nvSpPr>
          <p:cNvPr id="352" name="Google Shape;352;p37"/>
          <p:cNvSpPr/>
          <p:nvPr/>
        </p:nvSpPr>
        <p:spPr>
          <a:xfrm>
            <a:off x="9735362" y="5671100"/>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03:00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490698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Tidy data</a:t>
            </a:r>
            <a:endParaRPr lang="en-US" dirty="0"/>
          </a:p>
        </p:txBody>
      </p:sp>
      <p:pic>
        <p:nvPicPr>
          <p:cNvPr id="3" name="Picture 2"/>
          <p:cNvPicPr>
            <a:picLocks noChangeAspect="1"/>
          </p:cNvPicPr>
          <p:nvPr/>
        </p:nvPicPr>
        <p:blipFill>
          <a:blip r:embed="rId2"/>
          <a:stretch>
            <a:fillRect/>
          </a:stretch>
        </p:blipFill>
        <p:spPr>
          <a:xfrm>
            <a:off x="1806598" y="2185620"/>
            <a:ext cx="8578889" cy="3148380"/>
          </a:xfrm>
          <a:prstGeom prst="rect">
            <a:avLst/>
          </a:prstGeom>
        </p:spPr>
      </p:pic>
      <p:pic>
        <p:nvPicPr>
          <p:cNvPr id="4" name="Picture 3"/>
          <p:cNvPicPr>
            <a:picLocks noChangeAspect="1"/>
          </p:cNvPicPr>
          <p:nvPr/>
        </p:nvPicPr>
        <p:blipFill>
          <a:blip r:embed="rId3"/>
          <a:stretch>
            <a:fillRect/>
          </a:stretch>
        </p:blipFill>
        <p:spPr>
          <a:xfrm>
            <a:off x="9784489" y="190615"/>
            <a:ext cx="2407511" cy="2402951"/>
          </a:xfrm>
          <a:prstGeom prst="rect">
            <a:avLst/>
          </a:prstGeom>
        </p:spPr>
      </p:pic>
    </p:spTree>
    <p:extLst>
      <p:ext uri="{BB962C8B-B14F-4D97-AF65-F5344CB8AC3E}">
        <p14:creationId xmlns:p14="http://schemas.microsoft.com/office/powerpoint/2010/main" val="3869247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4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smtClean="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orders to 1, 25 Vitamin D</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relevant columns that contain ordering information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a:t>
            </a:r>
            <a:r>
              <a:rPr lang="en-US" sz="3200" dirty="0" smtClean="0">
                <a:solidFill>
                  <a:schemeClr val="accent3">
                    <a:lumMod val="75000"/>
                  </a:schemeClr>
                </a:solidFill>
                <a:latin typeface="Consolas" panose="020B0609020204030204" pitchFamily="49" charset="0"/>
                <a:ea typeface="Courier New"/>
                <a:cs typeface="Courier New"/>
                <a:sym typeface="Courier New"/>
              </a:rPr>
              <a:t>508061</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orders %&gt;% filter(</a:t>
            </a:r>
            <a:r>
              <a:rPr lang="en-US" sz="3200" dirty="0" err="1" smtClean="0">
                <a:latin typeface="Consolas" panose="020B0609020204030204" pitchFamily="49" charset="0"/>
                <a:ea typeface="Courier New"/>
                <a:cs typeface="Courier New"/>
                <a:sym typeface="Courier New"/>
              </a:rPr>
              <a:t>patient_id</a:t>
            </a:r>
            <a:r>
              <a:rPr lang="en-US" sz="3200" dirty="0" smtClean="0">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"1,25 DIHYDROXY VITAMIN D</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3"/>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6</a:t>
            </a:r>
            <a:endParaRPr dirty="0"/>
          </a:p>
        </p:txBody>
      </p:sp>
      <p:sp>
        <p:nvSpPr>
          <p:cNvPr id="351"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description, </a:t>
            </a:r>
            <a:r>
              <a:rPr lang="en-US" sz="2800"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dirty="0" err="1">
                <a:solidFill>
                  <a:srgbClr val="005493"/>
                </a:solidFill>
                <a:latin typeface="Calibri"/>
                <a:ea typeface="Calibri"/>
                <a:cs typeface="Calibri"/>
                <a:sym typeface="Calibri"/>
              </a:rPr>
              <a:t>pref_list_type</a:t>
            </a:r>
            <a:r>
              <a:rPr lang="en-US" sz="2800"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description and </a:t>
            </a:r>
            <a:r>
              <a:rPr lang="en-US" sz="2800"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352" name="Google Shape;352;p37"/>
          <p:cNvSpPr/>
          <p:nvPr/>
        </p:nvSpPr>
        <p:spPr>
          <a:xfrm>
            <a:off x="9735362" y="5671100"/>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04:00</a:t>
            </a:r>
            <a:endParaRPr sz="5143" dirty="0">
              <a:latin typeface="Courier New"/>
              <a:ea typeface="Courier New"/>
              <a:cs typeface="Courier New"/>
              <a:sym typeface="Courier New"/>
            </a:endParaRPr>
          </a:p>
        </p:txBody>
      </p:sp>
      <p:sp>
        <p:nvSpPr>
          <p:cNvPr id="2" name="TextBox 1"/>
          <p:cNvSpPr txBox="1"/>
          <p:nvPr/>
        </p:nvSpPr>
        <p:spPr>
          <a:xfrm>
            <a:off x="977462" y="4487917"/>
            <a:ext cx="8292662" cy="2077492"/>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a:t>
            </a:r>
          </a:p>
          <a:p>
            <a:pPr>
              <a:spcAft>
                <a:spcPts val="600"/>
              </a:spcAft>
            </a:pPr>
            <a:r>
              <a:rPr lang="en-US" sz="2800" dirty="0" smtClean="0">
                <a:solidFill>
                  <a:srgbClr val="005493"/>
                </a:solidFill>
                <a:latin typeface="Calibri"/>
                <a:ea typeface="Calibri"/>
                <a:cs typeface="Calibri"/>
                <a:sym typeface="Calibri"/>
              </a:rPr>
              <a:t>Use your mouse to select the name of the new data frame from the list of data sets in the upper-right pane of </a:t>
            </a:r>
            <a:r>
              <a:rPr lang="en-US" sz="2800" dirty="0" err="1" smtClean="0">
                <a:solidFill>
                  <a:srgbClr val="005493"/>
                </a:solidFill>
                <a:latin typeface="Calibri"/>
                <a:ea typeface="Calibri"/>
                <a:cs typeface="Calibri"/>
                <a:sym typeface="Calibri"/>
              </a:rPr>
              <a:t>Rstudio</a:t>
            </a:r>
            <a:r>
              <a:rPr lang="en-US" sz="2800" dirty="0" smtClean="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832680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filter(department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=='BEHAVIORAL HEALTH CLINIC')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p:nvPr/>
        </p:nvSpPr>
        <p:spPr>
          <a:xfrm>
            <a:off x="1304706" y="1729182"/>
            <a:ext cx="9582589" cy="1819125"/>
          </a:xfrm>
          <a:prstGeom prst="rect">
            <a:avLst/>
          </a:prstGeom>
          <a:noFill/>
          <a:ln>
            <a:noFill/>
          </a:ln>
        </p:spPr>
        <p:txBody>
          <a:bodyPr spcFirstLastPara="1" wrap="square" lIns="48978" tIns="48978" rIns="48978" bIns="48978" anchor="t" anchorCtr="0">
            <a:noAutofit/>
          </a:bodyPr>
          <a:lstStyle/>
          <a:p>
            <a:pPr marL="74837" marR="74837">
              <a:lnSpc>
                <a:spcPct val="115000"/>
              </a:lnSpc>
            </a:pPr>
            <a:r>
              <a:rPr lang="en-US" sz="2571">
                <a:solidFill>
                  <a:srgbClr val="333333"/>
                </a:solidFill>
                <a:highlight>
                  <a:srgbClr val="FFFFFF"/>
                </a:highlight>
              </a:rPr>
              <a:t>“Happy families are all alike; every unhappy family is unhappy in its own way.” </a:t>
            </a:r>
            <a:endParaRPr sz="2571">
              <a:solidFill>
                <a:srgbClr val="333333"/>
              </a:solidFill>
              <a:highlight>
                <a:srgbClr val="FFFFFF"/>
              </a:highlight>
            </a:endParaRPr>
          </a:p>
          <a:p>
            <a:pPr marL="74837" marR="74837">
              <a:lnSpc>
                <a:spcPct val="115000"/>
              </a:lnSpc>
              <a:spcBef>
                <a:spcPts val="1018"/>
              </a:spcBef>
            </a:pPr>
            <a:r>
              <a:rPr lang="en-US" sz="2571">
                <a:solidFill>
                  <a:srgbClr val="333333"/>
                </a:solidFill>
                <a:highlight>
                  <a:srgbClr val="FFFFFF"/>
                </a:highlight>
              </a:rPr>
              <a:t>–– Leo Tolstoy</a:t>
            </a:r>
            <a:endParaRPr sz="2571">
              <a:solidFill>
                <a:srgbClr val="333333"/>
              </a:solidFill>
              <a:highlight>
                <a:srgbClr val="FFFFFF"/>
              </a:highlight>
            </a:endParaRPr>
          </a:p>
          <a:p>
            <a:pPr marL="74837" marR="74837">
              <a:lnSpc>
                <a:spcPct val="115000"/>
              </a:lnSpc>
              <a:spcBef>
                <a:spcPts val="1018"/>
              </a:spcBef>
            </a:pPr>
            <a:r>
              <a:rPr lang="en-US" sz="2571">
                <a:solidFill>
                  <a:srgbClr val="333333"/>
                </a:solidFill>
                <a:highlight>
                  <a:srgbClr val="FFFFFF"/>
                </a:highlight>
              </a:rPr>
              <a:t>“Tidy datasets are all alike, but every messy dataset is messy in its own way.” </a:t>
            </a:r>
            <a:endParaRPr sz="2571">
              <a:solidFill>
                <a:srgbClr val="333333"/>
              </a:solidFill>
              <a:highlight>
                <a:srgbClr val="FFFFFF"/>
              </a:highlight>
            </a:endParaRPr>
          </a:p>
          <a:p>
            <a:pPr marL="74837" marR="74837">
              <a:lnSpc>
                <a:spcPct val="115000"/>
              </a:lnSpc>
              <a:spcBef>
                <a:spcPts val="1018"/>
              </a:spcBef>
              <a:spcAft>
                <a:spcPts val="1018"/>
              </a:spcAft>
            </a:pPr>
            <a:r>
              <a:rPr lang="en-US" sz="2571">
                <a:solidFill>
                  <a:srgbClr val="333333"/>
                </a:solidFill>
                <a:highlight>
                  <a:srgbClr val="FFFFFF"/>
                </a:highlight>
              </a:rPr>
              <a:t>–– Hadley Wickham</a:t>
            </a:r>
            <a:endParaRPr sz="2571">
              <a:solidFill>
                <a:srgbClr val="333333"/>
              </a:solidFill>
              <a:highlight>
                <a:srgbClr val="FFFFFF"/>
              </a:highlight>
            </a:endParaRPr>
          </a:p>
        </p:txBody>
      </p:sp>
    </p:spTree>
    <p:extLst>
      <p:ext uri="{BB962C8B-B14F-4D97-AF65-F5344CB8AC3E}">
        <p14:creationId xmlns:p14="http://schemas.microsoft.com/office/powerpoint/2010/main" val="3369753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xmlns="" val="20000"/>
                    </a:ext>
                  </a:extLst>
                </a:gridCol>
                <a:gridCol w="306698">
                  <a:extLst>
                    <a:ext uri="{9D8B030D-6E8A-4147-A177-3AD203B41FA5}">
                      <a16:colId xmlns:a16="http://schemas.microsoft.com/office/drawing/2014/main" xmlns=""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xmlns=""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xmlns="" val="20000"/>
                    </a:ext>
                  </a:extLst>
                </a:gridCol>
                <a:gridCol w="261506">
                  <a:extLst>
                    <a:ext uri="{9D8B030D-6E8A-4147-A177-3AD203B41FA5}">
                      <a16:colId xmlns:a16="http://schemas.microsoft.com/office/drawing/2014/main" xmlns="" val="20001"/>
                    </a:ext>
                  </a:extLst>
                </a:gridCol>
                <a:gridCol w="261506">
                  <a:extLst>
                    <a:ext uri="{9D8B030D-6E8A-4147-A177-3AD203B41FA5}">
                      <a16:colId xmlns:a16="http://schemas.microsoft.com/office/drawing/2014/main" xmlns="" val="20002"/>
                    </a:ext>
                  </a:extLst>
                </a:gridCol>
                <a:gridCol w="261506">
                  <a:extLst>
                    <a:ext uri="{9D8B030D-6E8A-4147-A177-3AD203B41FA5}">
                      <a16:colId xmlns:a16="http://schemas.microsoft.com/office/drawing/2014/main" xmlns=""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xmlns=""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xmlns=""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xmlns=""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xmlns=""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xmlns="" val="20000"/>
                    </a:ext>
                  </a:extLst>
                </a:gridCol>
                <a:gridCol w="261506">
                  <a:extLst>
                    <a:ext uri="{9D8B030D-6E8A-4147-A177-3AD203B41FA5}">
                      <a16:colId xmlns:a16="http://schemas.microsoft.com/office/drawing/2014/main" xmlns="" val="20001"/>
                    </a:ext>
                  </a:extLst>
                </a:gridCol>
                <a:gridCol w="261506">
                  <a:extLst>
                    <a:ext uri="{9D8B030D-6E8A-4147-A177-3AD203B41FA5}">
                      <a16:colId xmlns:a16="http://schemas.microsoft.com/office/drawing/2014/main" xmlns="" val="20002"/>
                    </a:ext>
                  </a:extLst>
                </a:gridCol>
                <a:gridCol w="261506">
                  <a:extLst>
                    <a:ext uri="{9D8B030D-6E8A-4147-A177-3AD203B41FA5}">
                      <a16:colId xmlns:a16="http://schemas.microsoft.com/office/drawing/2014/main" xmlns=""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xmlns=""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xmlns=""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xmlns=""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xmlns=""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xmlns=""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xmlns="" val="20000"/>
                    </a:ext>
                  </a:extLst>
                </a:gridCol>
                <a:gridCol w="197908">
                  <a:extLst>
                    <a:ext uri="{9D8B030D-6E8A-4147-A177-3AD203B41FA5}">
                      <a16:colId xmlns:a16="http://schemas.microsoft.com/office/drawing/2014/main" xmlns="" val="20001"/>
                    </a:ext>
                  </a:extLst>
                </a:gridCol>
                <a:gridCol w="286473">
                  <a:extLst>
                    <a:ext uri="{9D8B030D-6E8A-4147-A177-3AD203B41FA5}">
                      <a16:colId xmlns:a16="http://schemas.microsoft.com/office/drawing/2014/main" xmlns="" val="20002"/>
                    </a:ext>
                  </a:extLst>
                </a:gridCol>
                <a:gridCol w="352433">
                  <a:extLst>
                    <a:ext uri="{9D8B030D-6E8A-4147-A177-3AD203B41FA5}">
                      <a16:colId xmlns:a16="http://schemas.microsoft.com/office/drawing/2014/main" xmlns=""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xmlns=""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Ranking of tests by count </a:t>
            </a:r>
            <a:endParaRPr lang="en-US" sz="4000" dirty="0">
              <a:solidFill>
                <a:schemeClr val="tx1">
                  <a:lumMod val="65000"/>
                  <a:lumOff val="35000"/>
                </a:schemeClr>
              </a:solidFill>
              <a:latin typeface="Arial"/>
              <a:ea typeface="Arial"/>
              <a:cs typeface="Arial"/>
              <a:sym typeface="Arial"/>
            </a:endParaRPr>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Tree>
    <p:extLst>
      <p:ext uri="{BB962C8B-B14F-4D97-AF65-F5344CB8AC3E}">
        <p14:creationId xmlns:p14="http://schemas.microsoft.com/office/powerpoint/2010/main" val="42485350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extLst/>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xmlns="" val="20000"/>
                    </a:ext>
                  </a:extLst>
                </a:gridCol>
                <a:gridCol w="2231201">
                  <a:extLst>
                    <a:ext uri="{9D8B030D-6E8A-4147-A177-3AD203B41FA5}">
                      <a16:colId xmlns:a16="http://schemas.microsoft.com/office/drawing/2014/main" xmlns=""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xmlns="" val="20000"/>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extLst/>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xmlns="" val="20000"/>
                    </a:ext>
                  </a:extLst>
                </a:gridCol>
                <a:gridCol w="2231201">
                  <a:extLst>
                    <a:ext uri="{9D8B030D-6E8A-4147-A177-3AD203B41FA5}">
                      <a16:colId xmlns:a16="http://schemas.microsoft.com/office/drawing/2014/main" xmlns=""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7</a:t>
            </a:r>
            <a:endParaRPr dirty="0"/>
          </a:p>
        </p:txBody>
      </p:sp>
      <p:sp>
        <p:nvSpPr>
          <p:cNvPr id="351"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dirty="0" err="1" smtClean="0">
                <a:solidFill>
                  <a:srgbClr val="005493"/>
                </a:solidFill>
                <a:latin typeface="Calibri" panose="020F0502020204030204" pitchFamily="34" charset="0"/>
                <a:ea typeface="Calibri"/>
                <a:cs typeface="Consolas" panose="020B0609020204030204" pitchFamily="49" charset="0"/>
                <a:sym typeface="Calibri"/>
              </a:rPr>
              <a:t>order_time</a:t>
            </a:r>
            <a:r>
              <a:rPr lang="en-US" sz="3600" dirty="0" smtClean="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column</a:t>
            </a:r>
          </a:p>
        </p:txBody>
      </p:sp>
      <p:sp>
        <p:nvSpPr>
          <p:cNvPr id="352" name="Google Shape;352;p37"/>
          <p:cNvSpPr/>
          <p:nvPr/>
        </p:nvSpPr>
        <p:spPr>
          <a:xfrm>
            <a:off x="9935732" y="5849679"/>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04:00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14027438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51"/>
        <p:cNvGrpSpPr/>
        <p:nvPr/>
      </p:nvGrpSpPr>
      <p:grpSpPr>
        <a:xfrm>
          <a:off x="0" y="0"/>
          <a:ext cx="0" cy="0"/>
          <a:chOff x="0" y="0"/>
          <a:chExt cx="0" cy="0"/>
        </a:xfrm>
      </p:grpSpPr>
      <p:sp>
        <p:nvSpPr>
          <p:cNvPr id="52" name="Google Shape;52;p8"/>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3" name="Google Shape;53;p8"/>
          <p:cNvSpPr txBox="1"/>
          <p:nvPr/>
        </p:nvSpPr>
        <p:spPr>
          <a:xfrm>
            <a:off x="4535392" y="544710"/>
            <a:ext cx="3116089" cy="914464"/>
          </a:xfrm>
          <a:prstGeom prst="rect">
            <a:avLst/>
          </a:prstGeom>
          <a:noFill/>
          <a:ln>
            <a:noFill/>
          </a:ln>
        </p:spPr>
        <p:txBody>
          <a:bodyPr spcFirstLastPara="1" wrap="square" lIns="0" tIns="8504" rIns="0" bIns="0" anchor="t" anchorCtr="0">
            <a:noAutofit/>
          </a:bodyPr>
          <a:lstStyle/>
          <a:p>
            <a:pPr marL="6803"/>
            <a:r>
              <a:rPr lang="en-US" sz="5196">
                <a:solidFill>
                  <a:srgbClr val="005493"/>
                </a:solidFill>
                <a:latin typeface="Calibri"/>
                <a:ea typeface="Calibri"/>
                <a:cs typeface="Calibri"/>
                <a:sym typeface="Calibri"/>
              </a:rPr>
              <a:t>Exercise 1</a:t>
            </a:r>
            <a:endParaRPr sz="5196">
              <a:latin typeface="Calibri"/>
              <a:ea typeface="Calibri"/>
              <a:cs typeface="Calibri"/>
              <a:sym typeface="Calibri"/>
            </a:endParaRPr>
          </a:p>
        </p:txBody>
      </p:sp>
      <p:sp>
        <p:nvSpPr>
          <p:cNvPr id="54"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smtClean="0">
                <a:solidFill>
                  <a:srgbClr val="005493"/>
                </a:solidFill>
              </a:rPr>
              <a:t>03-Transform.Rmd</a:t>
            </a:r>
            <a:r>
              <a:rPr lang="en-US" sz="4400" dirty="0" smtClean="0">
                <a:solidFill>
                  <a:srgbClr val="005493"/>
                </a:solidFill>
                <a:latin typeface="Calibri"/>
                <a:ea typeface="Calibri"/>
                <a:cs typeface="Calibri"/>
                <a:sym typeface="Calibri"/>
              </a:rPr>
              <a:t>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sp>
        <p:nvSpPr>
          <p:cNvPr id="55" name="Google Shape;55;p8"/>
          <p:cNvSpPr/>
          <p:nvPr/>
        </p:nvSpPr>
        <p:spPr>
          <a:xfrm>
            <a:off x="9592754" y="559108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a:latin typeface="Courier New"/>
                <a:ea typeface="Courier New"/>
                <a:cs typeface="Courier New"/>
                <a:sym typeface="Courier New"/>
              </a:rPr>
              <a:t>01:00</a:t>
            </a:r>
            <a:endParaRPr sz="5143">
              <a:latin typeface="Courier New"/>
              <a:ea typeface="Courier New"/>
              <a:cs typeface="Courier New"/>
              <a:sym typeface="Courier New"/>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1626494014"/>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xmlns="" val="20000"/>
                    </a:ext>
                  </a:extLst>
                </a:gridCol>
                <a:gridCol w="4767943">
                  <a:extLst>
                    <a:ext uri="{9D8B030D-6E8A-4147-A177-3AD203B41FA5}">
                      <a16:colId xmlns:a16="http://schemas.microsoft.com/office/drawing/2014/main" xmlns="" val="20001"/>
                    </a:ext>
                  </a:extLst>
                </a:gridCol>
                <a:gridCol w="3663731">
                  <a:extLst>
                    <a:ext uri="{9D8B030D-6E8A-4147-A177-3AD203B41FA5}">
                      <a16:colId xmlns:a16="http://schemas.microsoft.com/office/drawing/2014/main" xmlns="" val="20002"/>
                    </a:ext>
                  </a:extLst>
                </a:gridCol>
              </a:tblGrid>
              <a:tr h="1221236">
                <a:tc>
                  <a:txBody>
                    <a:bodyPr/>
                    <a:lstStyle/>
                    <a:p>
                      <a:pPr marL="0" lvl="0" indent="0" algn="ctr" rtl="0">
                        <a:spcBef>
                          <a:spcPts val="0"/>
                        </a:spcBef>
                        <a:spcAft>
                          <a:spcPts val="0"/>
                        </a:spcAft>
                        <a:buNone/>
                      </a:pPr>
                      <a:r>
                        <a:rPr lang="en-US" sz="3600" dirty="0" smtClean="0"/>
                        <a:t>Type of Data</a:t>
                      </a:r>
                      <a:endParaRPr sz="3600"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dirty="0" smtClean="0"/>
                        <a:t>Function</a:t>
                      </a:r>
                      <a:endParaRPr sz="3600"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dirty="0" smtClean="0"/>
                        <a:t>Result of Function</a:t>
                      </a:r>
                      <a:endParaRPr sz="3600"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246120" y="2659018"/>
            <a:ext cx="5693391"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summarize()</a:t>
            </a:r>
            <a:endParaRPr sz="8812" dirty="0"/>
          </a:p>
        </p:txBody>
      </p:sp>
    </p:spTree>
    <p:extLst>
      <p:ext uri="{BB962C8B-B14F-4D97-AF65-F5344CB8AC3E}">
        <p14:creationId xmlns:p14="http://schemas.microsoft.com/office/powerpoint/2010/main" val="42020862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47907" y="381965"/>
            <a:ext cx="3696846" cy="923330"/>
          </a:xfrm>
          <a:prstGeom prst="rect">
            <a:avLst/>
          </a:prstGeom>
          <a:noFill/>
        </p:spPr>
        <p:txBody>
          <a:bodyPr wrap="none" rtlCol="0">
            <a:spAutoFit/>
          </a:bodyPr>
          <a:lstStyle/>
          <a:p>
            <a:r>
              <a:rPr lang="en-US" sz="5400" dirty="0">
                <a:latin typeface="Calibri"/>
                <a:sym typeface="Calibri"/>
              </a:rPr>
              <a:t>summarize()</a:t>
            </a:r>
            <a:endParaRPr lang="en-US" dirty="0"/>
          </a:p>
        </p:txBody>
      </p:sp>
    </p:spTree>
    <p:extLst>
      <p:ext uri="{BB962C8B-B14F-4D97-AF65-F5344CB8AC3E}">
        <p14:creationId xmlns:p14="http://schemas.microsoft.com/office/powerpoint/2010/main" val="3149888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2800" dirty="0">
                <a:latin typeface="Calibri"/>
                <a:ea typeface="Calibri"/>
                <a:cs typeface="Calibri"/>
                <a:sym typeface="Calibri"/>
              </a:rPr>
              <a:t>Make summaries of your data</a:t>
            </a:r>
          </a:p>
        </p:txBody>
      </p:sp>
      <p:sp>
        <p:nvSpPr>
          <p:cNvPr id="14" name="Rectangle 13"/>
          <p:cNvSpPr/>
          <p:nvPr/>
        </p:nvSpPr>
        <p:spPr>
          <a:xfrm>
            <a:off x="1760075" y="2313797"/>
            <a:ext cx="9392596"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summarize(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29" y="4048898"/>
            <a:ext cx="1900999" cy="1467612"/>
          </a:xfrm>
          <a:prstGeom prst="wedgeRoundRectCallout">
            <a:avLst>
              <a:gd name="adj1" fmla="val -48892"/>
              <a:gd name="adj2" fmla="val -98455"/>
              <a:gd name="adj3" fmla="val 16667"/>
            </a:avLst>
          </a:pr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4048897"/>
            <a:ext cx="2342916" cy="1557835"/>
          </a:xfrm>
          <a:prstGeom prst="wedgeRoundRectCallout">
            <a:avLst>
              <a:gd name="adj1" fmla="val 62427"/>
              <a:gd name="adj2" fmla="val -92068"/>
              <a:gd name="adj3" fmla="val 16667"/>
            </a:avLst>
          </a:pr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36275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new column</a:t>
            </a:r>
            <a:endParaRPr sz="2800" dirty="0">
              <a:latin typeface="Trebuchet MS"/>
              <a:ea typeface="Trebuchet MS"/>
              <a:cs typeface="Trebuchet MS"/>
              <a:sym typeface="Trebuchet MS"/>
            </a:endParaRPr>
          </a:p>
        </p:txBody>
      </p:sp>
      <p:sp>
        <p:nvSpPr>
          <p:cNvPr id="23" name="Google Shape;173;p20"/>
          <p:cNvSpPr txBox="1"/>
          <p:nvPr/>
        </p:nvSpPr>
        <p:spPr>
          <a:xfrm>
            <a:off x="5418329" y="4439634"/>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3" name="TextBox 2"/>
          <p:cNvSpPr txBox="1"/>
          <p:nvPr/>
        </p:nvSpPr>
        <p:spPr>
          <a:xfrm>
            <a:off x="4247907" y="381965"/>
            <a:ext cx="3696846" cy="923330"/>
          </a:xfrm>
          <a:prstGeom prst="rect">
            <a:avLst/>
          </a:prstGeom>
          <a:noFill/>
        </p:spPr>
        <p:txBody>
          <a:bodyPr wrap="none" rtlCol="0">
            <a:spAutoFit/>
          </a:bodyPr>
          <a:lstStyle/>
          <a:p>
            <a:r>
              <a:rPr lang="en-US" sz="5400" dirty="0">
                <a:latin typeface="Calibri"/>
                <a:sym typeface="Calibri"/>
              </a:rPr>
              <a:t>summarize()</a:t>
            </a:r>
            <a:endParaRPr lang="en-US" dirty="0"/>
          </a:p>
        </p:txBody>
      </p:sp>
    </p:spTree>
    <p:extLst>
      <p:ext uri="{BB962C8B-B14F-4D97-AF65-F5344CB8AC3E}">
        <p14:creationId xmlns:p14="http://schemas.microsoft.com/office/powerpoint/2010/main" val="18466398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2800" dirty="0">
                <a:latin typeface="Calibri"/>
                <a:ea typeface="Calibri"/>
                <a:cs typeface="Calibri"/>
                <a:sym typeface="Calibri"/>
              </a:rPr>
              <a:t>Make summaries of your data</a:t>
            </a:r>
          </a:p>
        </p:txBody>
      </p:sp>
      <p:sp>
        <p:nvSpPr>
          <p:cNvPr id="14" name="Rectangle 13"/>
          <p:cNvSpPr/>
          <p:nvPr/>
        </p:nvSpPr>
        <p:spPr>
          <a:xfrm>
            <a:off x="1760075" y="2313797"/>
            <a:ext cx="9392596"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summarize(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order_count</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3991867422"/>
              </p:ext>
            </p:extLst>
          </p:nvPr>
        </p:nvGraphicFramePr>
        <p:xfrm>
          <a:off x="1900244"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xmlns="" val="20000"/>
                    </a:ext>
                  </a:extLst>
                </a:gridCol>
                <a:gridCol w="2231201">
                  <a:extLst>
                    <a:ext uri="{9D8B030D-6E8A-4147-A177-3AD203B41FA5}">
                      <a16:colId xmlns:a16="http://schemas.microsoft.com/office/drawing/2014/main" xmlns=""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4"/>
                  </a:ext>
                </a:extLst>
              </a:tr>
            </a:tbl>
          </a:graphicData>
        </a:graphic>
      </p:graphicFrame>
      <p:sp>
        <p:nvSpPr>
          <p:cNvPr id="18" name="Google Shape;387;p40"/>
          <p:cNvSpPr/>
          <p:nvPr/>
        </p:nvSpPr>
        <p:spPr>
          <a:xfrm>
            <a:off x="5929312" y="4343200"/>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8127522" y="1305293"/>
            <a:ext cx="2415313" cy="16742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8195268" y="1305294"/>
            <a:ext cx="2279822"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that returns number of rows</a:t>
            </a:r>
            <a:endParaRPr sz="2062" dirty="0">
              <a:solidFill>
                <a:schemeClr val="bg1"/>
              </a:solidFill>
              <a:latin typeface="Calibri"/>
              <a:ea typeface="Calibri"/>
              <a:cs typeface="Calibri"/>
              <a:sym typeface="Calibri"/>
            </a:endParaRPr>
          </a:p>
        </p:txBody>
      </p:sp>
      <p:sp>
        <p:nvSpPr>
          <p:cNvPr id="26" name="TextBox 25"/>
          <p:cNvSpPr txBox="1"/>
          <p:nvPr/>
        </p:nvSpPr>
        <p:spPr>
          <a:xfrm>
            <a:off x="4247907" y="381965"/>
            <a:ext cx="3696846" cy="923330"/>
          </a:xfrm>
          <a:prstGeom prst="rect">
            <a:avLst/>
          </a:prstGeom>
          <a:noFill/>
        </p:spPr>
        <p:txBody>
          <a:bodyPr wrap="none" rtlCol="0">
            <a:spAutoFit/>
          </a:bodyPr>
          <a:lstStyle/>
          <a:p>
            <a:r>
              <a:rPr lang="en-US" sz="5400" dirty="0">
                <a:latin typeface="Calibri"/>
                <a:sym typeface="Calibri"/>
              </a:rPr>
              <a:t>summarize()</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705181699"/>
              </p:ext>
            </p:extLst>
          </p:nvPr>
        </p:nvGraphicFramePr>
        <p:xfrm>
          <a:off x="6655443" y="4012989"/>
          <a:ext cx="2051392" cy="892344"/>
        </p:xfrm>
        <a:graphic>
          <a:graphicData uri="http://schemas.openxmlformats.org/drawingml/2006/table">
            <a:tbl>
              <a:tblPr firstRow="1" bandRow="1">
                <a:tableStyleId>{71CB66AA-850D-4605-A19E-2ED404D436C7}</a:tableStyleId>
              </a:tblPr>
              <a:tblGrid>
                <a:gridCol w="2051392">
                  <a:extLst>
                    <a:ext uri="{9D8B030D-6E8A-4147-A177-3AD203B41FA5}">
                      <a16:colId xmlns:a16="http://schemas.microsoft.com/office/drawing/2014/main" xmlns="" val="20000"/>
                    </a:ext>
                  </a:extLst>
                </a:gridCol>
              </a:tblGrid>
              <a:tr h="373817">
                <a:tc>
                  <a:txBody>
                    <a:bodyPr/>
                    <a:lstStyle/>
                    <a:p>
                      <a:pPr marL="0" lvl="0" indent="0" algn="ctr" rtl="0">
                        <a:spcBef>
                          <a:spcPts val="0"/>
                        </a:spcBef>
                        <a:spcAft>
                          <a:spcPts val="0"/>
                        </a:spcAft>
                        <a:buNone/>
                      </a:pPr>
                      <a:r>
                        <a:rPr lang="en-US" sz="2400" b="1" dirty="0" err="1" smtClean="0">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89360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856890"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2800" dirty="0">
                <a:latin typeface="Calibri"/>
                <a:ea typeface="Calibri"/>
                <a:cs typeface="Calibri"/>
                <a:sym typeface="Calibri"/>
              </a:rPr>
              <a:t>Make summaries of your data</a:t>
            </a:r>
          </a:p>
        </p:txBody>
      </p:sp>
      <p:sp>
        <p:nvSpPr>
          <p:cNvPr id="14" name="Rectangle 13"/>
          <p:cNvSpPr/>
          <p:nvPr/>
        </p:nvSpPr>
        <p:spPr>
          <a:xfrm>
            <a:off x="1072055" y="2313797"/>
            <a:ext cx="11119945" cy="1384995"/>
          </a:xfrm>
          <a:prstGeom prst="rect">
            <a:avLst/>
          </a:prstGeom>
        </p:spPr>
        <p:txBody>
          <a:bodyPr wrap="square">
            <a:spAutoFit/>
          </a:bodyPr>
          <a:lstStyle/>
          <a:p>
            <a:pPr>
              <a:lnSpc>
                <a:spcPct val="75000"/>
              </a:lnSpc>
            </a:pPr>
            <a:r>
              <a:rPr lang="en-US" sz="3200" dirty="0" smtClean="0">
                <a:latin typeface="Consolas" panose="020B0609020204030204" pitchFamily="49" charset="0"/>
                <a:ea typeface="Courier New"/>
                <a:cs typeface="Consolas" panose="020B0609020204030204" pitchFamily="49" charset="0"/>
                <a:sym typeface="Courier New"/>
              </a:rPr>
              <a:t>orders %&gt;%</a:t>
            </a:r>
          </a:p>
          <a:p>
            <a:pPr>
              <a:lnSpc>
                <a:spcPct val="75000"/>
              </a:lnSpc>
            </a:pPr>
            <a:r>
              <a:rPr lang="en-US" sz="3200" dirty="0" smtClean="0">
                <a:latin typeface="Consolas" panose="020B0609020204030204" pitchFamily="49" charset="0"/>
                <a:ea typeface="Courier New"/>
                <a:cs typeface="Consolas" panose="020B0609020204030204" pitchFamily="49" charset="0"/>
                <a:sym typeface="Courier New"/>
              </a:rPr>
              <a:t>	summarize(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order_count</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n(),      </a:t>
            </a:r>
          </a:p>
          <a:p>
            <a:pPr>
              <a:lnSpc>
                <a:spcPct val="75000"/>
              </a:lnSpc>
            </a:pP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pt_count</a:t>
            </a:r>
            <a:r>
              <a:rPr lang="en-US" sz="3200" dirty="0" smtClean="0">
                <a:solidFill>
                  <a:srgbClr val="538DD5"/>
                </a:solidFill>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n_distinct</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xmlns="" val="20000"/>
                    </a:ext>
                  </a:extLst>
                </a:gridCol>
                <a:gridCol w="2231201">
                  <a:extLst>
                    <a:ext uri="{9D8B030D-6E8A-4147-A177-3AD203B41FA5}">
                      <a16:colId xmlns:a16="http://schemas.microsoft.com/office/drawing/2014/main" xmlns=""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xmlns="" val="10004"/>
                  </a:ext>
                </a:extLst>
              </a:tr>
            </a:tbl>
          </a:graphicData>
        </a:graphic>
      </p:graphicFrame>
      <p:sp>
        <p:nvSpPr>
          <p:cNvPr id="18" name="Google Shape;387;p40"/>
          <p:cNvSpPr/>
          <p:nvPr/>
        </p:nvSpPr>
        <p:spPr>
          <a:xfrm>
            <a:off x="5929312" y="4343200"/>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8258396" y="1221959"/>
            <a:ext cx="2593633" cy="1899789"/>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8231414" y="1297774"/>
            <a:ext cx="2620615"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that returns number of distinct rows</a:t>
            </a:r>
            <a:endParaRPr sz="2062" dirty="0">
              <a:solidFill>
                <a:schemeClr val="bg1"/>
              </a:solidFill>
              <a:latin typeface="Calibri"/>
              <a:ea typeface="Calibri"/>
              <a:cs typeface="Calibri"/>
              <a:sym typeface="Calibri"/>
            </a:endParaRPr>
          </a:p>
        </p:txBody>
      </p:sp>
      <p:sp>
        <p:nvSpPr>
          <p:cNvPr id="26" name="TextBox 25"/>
          <p:cNvSpPr txBox="1"/>
          <p:nvPr/>
        </p:nvSpPr>
        <p:spPr>
          <a:xfrm>
            <a:off x="4247907" y="381965"/>
            <a:ext cx="3696846" cy="923330"/>
          </a:xfrm>
          <a:prstGeom prst="rect">
            <a:avLst/>
          </a:prstGeom>
          <a:noFill/>
        </p:spPr>
        <p:txBody>
          <a:bodyPr wrap="none" rtlCol="0">
            <a:spAutoFit/>
          </a:bodyPr>
          <a:lstStyle/>
          <a:p>
            <a:r>
              <a:rPr lang="en-US" sz="5400" dirty="0">
                <a:latin typeface="Calibri"/>
                <a:sym typeface="Calibri"/>
              </a:rPr>
              <a:t>summarize()</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48011134"/>
              </p:ext>
            </p:extLst>
          </p:nvPr>
        </p:nvGraphicFramePr>
        <p:xfrm>
          <a:off x="6655443" y="4012989"/>
          <a:ext cx="2051392" cy="892344"/>
        </p:xfrm>
        <a:graphic>
          <a:graphicData uri="http://schemas.openxmlformats.org/drawingml/2006/table">
            <a:tbl>
              <a:tblPr firstRow="1" bandRow="1">
                <a:tableStyleId>{71CB66AA-850D-4605-A19E-2ED404D436C7}</a:tableStyleId>
              </a:tblPr>
              <a:tblGrid>
                <a:gridCol w="2051392">
                  <a:extLst>
                    <a:ext uri="{9D8B030D-6E8A-4147-A177-3AD203B41FA5}">
                      <a16:colId xmlns:a16="http://schemas.microsoft.com/office/drawing/2014/main" xmlns="" val="20000"/>
                    </a:ext>
                  </a:extLst>
                </a:gridCol>
              </a:tblGrid>
              <a:tr h="373817">
                <a:tc>
                  <a:txBody>
                    <a:bodyPr/>
                    <a:lstStyle/>
                    <a:p>
                      <a:pPr marL="0" lvl="0" indent="0" algn="ctr" rtl="0">
                        <a:spcBef>
                          <a:spcPts val="0"/>
                        </a:spcBef>
                        <a:spcAft>
                          <a:spcPts val="0"/>
                        </a:spcAft>
                        <a:buNone/>
                      </a:pPr>
                      <a:r>
                        <a:rPr lang="en-US" sz="2400" b="1" dirty="0" err="1" smtClean="0">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69073829"/>
              </p:ext>
            </p:extLst>
          </p:nvPr>
        </p:nvGraphicFramePr>
        <p:xfrm>
          <a:off x="8706835" y="4012989"/>
          <a:ext cx="2051392" cy="892344"/>
        </p:xfrm>
        <a:graphic>
          <a:graphicData uri="http://schemas.openxmlformats.org/drawingml/2006/table">
            <a:tbl>
              <a:tblPr firstRow="1" bandRow="1">
                <a:tableStyleId>{71CB66AA-850D-4605-A19E-2ED404D436C7}</a:tableStyleId>
              </a:tblPr>
              <a:tblGrid>
                <a:gridCol w="2051392">
                  <a:extLst>
                    <a:ext uri="{9D8B030D-6E8A-4147-A177-3AD203B41FA5}">
                      <a16:colId xmlns:a16="http://schemas.microsoft.com/office/drawing/2014/main" xmlns="" val="20000"/>
                    </a:ext>
                  </a:extLst>
                </a:gridCol>
              </a:tblGrid>
              <a:tr h="373817">
                <a:tc>
                  <a:txBody>
                    <a:bodyPr/>
                    <a:lstStyle/>
                    <a:p>
                      <a:pPr marL="0" lvl="0" indent="0" algn="ctr" rtl="0">
                        <a:spcBef>
                          <a:spcPts val="0"/>
                        </a:spcBef>
                        <a:spcAft>
                          <a:spcPts val="0"/>
                        </a:spcAft>
                        <a:buNone/>
                      </a:pPr>
                      <a:r>
                        <a:rPr lang="en-US" sz="2400" b="1" dirty="0" err="1" smtClean="0">
                          <a:solidFill>
                            <a:schemeClr val="lt1"/>
                          </a:solidFill>
                        </a:rPr>
                        <a:t>pt_count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xmlns=""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93529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8</a:t>
            </a:r>
            <a:endParaRPr dirty="0"/>
          </a:p>
        </p:txBody>
      </p:sp>
      <p:sp>
        <p:nvSpPr>
          <p:cNvPr id="351"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4000" dirty="0" smtClean="0">
                <a:solidFill>
                  <a:srgbClr val="005493"/>
                </a:solidFill>
                <a:latin typeface="Calibri" panose="020F0502020204030204" pitchFamily="34" charset="0"/>
                <a:ea typeface="Calibri"/>
                <a:cs typeface="Consolas" panose="020B0609020204030204" pitchFamily="49" charset="0"/>
                <a:sym typeface="Calibri"/>
              </a:rPr>
              <a:t>Add on to the code in the previous slide to determine the average number of orders </a:t>
            </a:r>
            <a:r>
              <a:rPr lang="en-US" sz="4000" dirty="0">
                <a:solidFill>
                  <a:srgbClr val="005493"/>
                </a:solidFill>
                <a:latin typeface="Calibri" panose="020F0502020204030204" pitchFamily="34" charset="0"/>
                <a:ea typeface="Calibri"/>
                <a:cs typeface="Consolas" panose="020B0609020204030204" pitchFamily="49" charset="0"/>
                <a:sym typeface="Calibri"/>
              </a:rPr>
              <a:t>per patient </a:t>
            </a:r>
            <a:r>
              <a:rPr lang="en-US" sz="4000" i="1" dirty="0" smtClean="0">
                <a:solidFill>
                  <a:srgbClr val="005493"/>
                </a:solidFill>
                <a:latin typeface="Calibri" panose="020F0502020204030204" pitchFamily="34" charset="0"/>
                <a:ea typeface="Calibri"/>
                <a:cs typeface="Consolas" panose="020B0609020204030204" pitchFamily="49" charset="0"/>
                <a:sym typeface="Calibri"/>
              </a:rPr>
              <a:t>and per department</a:t>
            </a:r>
          </a:p>
          <a:p>
            <a:pPr marL="6803" marR="2721"/>
            <a:endParaRPr lang="en-US" sz="4000" dirty="0">
              <a:solidFill>
                <a:srgbClr val="005493"/>
              </a:solidFill>
              <a:latin typeface="Calibri" panose="020F0502020204030204" pitchFamily="34" charset="0"/>
              <a:ea typeface="Calibri"/>
              <a:cs typeface="Consolas" panose="020B0609020204030204" pitchFamily="49" charset="0"/>
              <a:sym typeface="Calibri"/>
            </a:endParaRPr>
          </a:p>
        </p:txBody>
      </p:sp>
      <p:sp>
        <p:nvSpPr>
          <p:cNvPr id="352" name="Google Shape;352;p37"/>
          <p:cNvSpPr/>
          <p:nvPr/>
        </p:nvSpPr>
        <p:spPr>
          <a:xfrm>
            <a:off x="9935732" y="5849679"/>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04:00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33262331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8" y="560135"/>
            <a:ext cx="10822832" cy="317366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83368" y="735723"/>
            <a:ext cx="12360166" cy="2677656"/>
          </a:xfrm>
          <a:prstGeom prst="rect">
            <a:avLst/>
          </a:prstGeom>
          <a:noFill/>
        </p:spPr>
        <p:txBody>
          <a:bodyPr wrap="square" rtlCol="0">
            <a:spAutoFit/>
          </a:bodyPr>
          <a:lstStyle/>
          <a:p>
            <a:r>
              <a:rPr lang="en-US" sz="2800" dirty="0">
                <a:latin typeface="Consolas" panose="020B0609020204030204" pitchFamily="49" charset="0"/>
                <a:ea typeface="Courier New"/>
                <a:cs typeface="Consolas" panose="020B0609020204030204" pitchFamily="49" charset="0"/>
                <a:sym typeface="Courier New"/>
              </a:rPr>
              <a:t>orders %&gt;%</a:t>
            </a:r>
          </a:p>
          <a:p>
            <a:r>
              <a:rPr lang="en-US" sz="2800" dirty="0">
                <a:latin typeface="Consolas" panose="020B0609020204030204" pitchFamily="49" charset="0"/>
                <a:ea typeface="Courier New"/>
                <a:cs typeface="Consolas" panose="020B0609020204030204" pitchFamily="49" charset="0"/>
                <a:sym typeface="Courier New"/>
              </a:rPr>
              <a:t>	summarize(</a:t>
            </a:r>
            <a:r>
              <a:rPr lang="en-US" sz="2800" dirty="0" err="1">
                <a:latin typeface="Consolas" panose="020B0609020204030204" pitchFamily="49" charset="0"/>
                <a:ea typeface="Courier New"/>
                <a:cs typeface="Consolas" panose="020B0609020204030204" pitchFamily="49" charset="0"/>
                <a:sym typeface="Courier New"/>
              </a:rPr>
              <a:t>order_count</a:t>
            </a:r>
            <a:r>
              <a:rPr lang="en-US" sz="2800" dirty="0">
                <a:latin typeface="Consolas" panose="020B0609020204030204" pitchFamily="49" charset="0"/>
                <a:ea typeface="Courier New"/>
                <a:cs typeface="Consolas" panose="020B0609020204030204" pitchFamily="49" charset="0"/>
                <a:sym typeface="Courier New"/>
              </a:rPr>
              <a:t> = n(),      </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pt_count</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latin typeface="Consolas" panose="020B0609020204030204" pitchFamily="49" charset="0"/>
                <a:ea typeface="Courier New"/>
                <a:cs typeface="Consolas" panose="020B0609020204030204" pitchFamily="49" charset="0"/>
                <a:sym typeface="Courier New"/>
              </a:rPr>
              <a:t>n_distinct</a:t>
            </a:r>
            <a:r>
              <a:rPr lang="en-US" sz="2800" dirty="0">
                <a:latin typeface="Consolas" panose="020B0609020204030204" pitchFamily="49" charset="0"/>
                <a:ea typeface="Courier New"/>
                <a:cs typeface="Consolas" panose="020B0609020204030204" pitchFamily="49" charset="0"/>
                <a:sym typeface="Courier New"/>
              </a:rPr>
              <a:t>(</a:t>
            </a:r>
            <a:r>
              <a:rPr lang="en-US" sz="2800" dirty="0" err="1">
                <a:latin typeface="Consolas" panose="020B0609020204030204" pitchFamily="49" charset="0"/>
                <a:ea typeface="Courier New"/>
                <a:cs typeface="Consolas" panose="020B0609020204030204" pitchFamily="49" charset="0"/>
                <a:sym typeface="Courier New"/>
              </a:rPr>
              <a:t>patient_id</a:t>
            </a:r>
            <a:r>
              <a:rPr lang="en-US" sz="2800" dirty="0">
                <a:latin typeface="Consolas" panose="020B0609020204030204" pitchFamily="49" charset="0"/>
                <a:ea typeface="Courier New"/>
                <a:cs typeface="Consolas" panose="020B0609020204030204" pitchFamily="49" charset="0"/>
                <a:sym typeface="Courier New"/>
              </a:rPr>
              <a:t>),</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dept_count</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latin typeface="Consolas" panose="020B0609020204030204" pitchFamily="49" charset="0"/>
                <a:ea typeface="Courier New"/>
                <a:cs typeface="Consolas" panose="020B0609020204030204" pitchFamily="49" charset="0"/>
                <a:sym typeface="Courier New"/>
              </a:rPr>
              <a:t>n_distinct</a:t>
            </a:r>
            <a:r>
              <a:rPr lang="en-US" sz="2800" dirty="0">
                <a:latin typeface="Consolas" panose="020B0609020204030204" pitchFamily="49" charset="0"/>
                <a:ea typeface="Courier New"/>
                <a:cs typeface="Consolas" panose="020B0609020204030204" pitchFamily="49" charset="0"/>
                <a:sym typeface="Courier New"/>
              </a:rPr>
              <a:t>(department)) %&gt;%</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smtClean="0">
                <a:latin typeface="Consolas" panose="020B0609020204030204" pitchFamily="49" charset="0"/>
                <a:ea typeface="Courier New"/>
                <a:cs typeface="Consolas" panose="020B0609020204030204" pitchFamily="49" charset="0"/>
                <a:sym typeface="Courier New"/>
              </a:rPr>
              <a:t>mutate(</a:t>
            </a:r>
            <a:r>
              <a:rPr lang="en-US" sz="2800" dirty="0" err="1" smtClean="0">
                <a:latin typeface="Consolas" panose="020B0609020204030204" pitchFamily="49" charset="0"/>
                <a:ea typeface="Courier New"/>
                <a:cs typeface="Consolas" panose="020B0609020204030204" pitchFamily="49" charset="0"/>
                <a:sym typeface="Courier New"/>
              </a:rPr>
              <a:t>avg_pt</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order_count</a:t>
            </a:r>
            <a:r>
              <a:rPr lang="en-US" sz="2800" dirty="0">
                <a:latin typeface="Consolas" panose="020B0609020204030204" pitchFamily="49" charset="0"/>
                <a:ea typeface="Courier New"/>
                <a:cs typeface="Consolas" panose="020B0609020204030204" pitchFamily="49" charset="0"/>
                <a:sym typeface="Courier New"/>
              </a:rPr>
              <a:t>/</a:t>
            </a:r>
            <a:r>
              <a:rPr lang="en-US" sz="2800" dirty="0" err="1">
                <a:latin typeface="Consolas" panose="020B0609020204030204" pitchFamily="49" charset="0"/>
                <a:ea typeface="Courier New"/>
                <a:cs typeface="Consolas" panose="020B0609020204030204" pitchFamily="49" charset="0"/>
                <a:sym typeface="Courier New"/>
              </a:rPr>
              <a:t>pt_count</a:t>
            </a:r>
            <a:r>
              <a:rPr lang="en-US" sz="2800" dirty="0" smtClean="0">
                <a:latin typeface="Consolas" panose="020B0609020204030204" pitchFamily="49" charset="0"/>
                <a:ea typeface="Courier New"/>
                <a:cs typeface="Consolas" panose="020B0609020204030204" pitchFamily="49" charset="0"/>
                <a:sym typeface="Courier New"/>
              </a:rPr>
              <a:t>,</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err="1" smtClean="0">
                <a:latin typeface="Consolas" panose="020B0609020204030204" pitchFamily="49" charset="0"/>
                <a:ea typeface="Courier New"/>
                <a:cs typeface="Consolas" panose="020B0609020204030204" pitchFamily="49" charset="0"/>
                <a:sym typeface="Courier New"/>
              </a:rPr>
              <a:t>avg_dept</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order_count</a:t>
            </a:r>
            <a:r>
              <a:rPr lang="en-US" sz="2800" dirty="0">
                <a:latin typeface="Consolas" panose="020B0609020204030204" pitchFamily="49" charset="0"/>
                <a:ea typeface="Courier New"/>
                <a:cs typeface="Consolas" panose="020B0609020204030204" pitchFamily="49" charset="0"/>
                <a:sym typeface="Courier New"/>
              </a:rPr>
              <a:t>/</a:t>
            </a:r>
            <a:r>
              <a:rPr lang="en-US" sz="2800" dirty="0" err="1">
                <a:latin typeface="Consolas" panose="020B0609020204030204" pitchFamily="49" charset="0"/>
                <a:ea typeface="Courier New"/>
                <a:cs typeface="Consolas" panose="020B0609020204030204" pitchFamily="49" charset="0"/>
                <a:sym typeface="Courier New"/>
              </a:rPr>
              <a:t>dept_count</a:t>
            </a:r>
            <a:r>
              <a:rPr lang="en-US" sz="2800" dirty="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4155068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3741019" y="729191"/>
            <a:ext cx="4500446" cy="777536"/>
          </a:xfrm>
          <a:prstGeom prst="rect">
            <a:avLst/>
          </a:prstGeom>
          <a:noFill/>
          <a:ln>
            <a:noFill/>
          </a:ln>
        </p:spPr>
        <p:txBody>
          <a:bodyPr spcFirstLastPara="1" wrap="square" lIns="0" tIns="6455" rIns="0" bIns="0" anchor="t" anchorCtr="0">
            <a:noAutofit/>
          </a:bodyPr>
          <a:lstStyle/>
          <a:p>
            <a:pPr marL="6803" algn="ctr"/>
            <a:r>
              <a:rPr lang="en-US" sz="4800" dirty="0" smtClean="0">
                <a:solidFill>
                  <a:srgbClr val="000000"/>
                </a:solidFill>
              </a:rPr>
              <a:t>Orders</a:t>
            </a:r>
            <a:r>
              <a:rPr lang="en-US" dirty="0" smtClean="0">
                <a:solidFill>
                  <a:srgbClr val="000000"/>
                </a:solidFill>
              </a:rPr>
              <a:t> data set</a:t>
            </a:r>
            <a:endParaRPr dirty="0"/>
          </a:p>
        </p:txBody>
      </p:sp>
      <p:sp>
        <p:nvSpPr>
          <p:cNvPr id="61" name="Google Shape;61;p9"/>
          <p:cNvSpPr txBox="1"/>
          <p:nvPr/>
        </p:nvSpPr>
        <p:spPr>
          <a:xfrm>
            <a:off x="3252567" y="1925088"/>
            <a:ext cx="6849643" cy="1290552"/>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latin typeface="Calibri"/>
                <a:ea typeface="Calibri"/>
                <a:cs typeface="Calibri"/>
                <a:sym typeface="Calibri"/>
              </a:rPr>
              <a:t>Outpatient lab test orders</a:t>
            </a:r>
            <a:endParaRPr sz="3200" dirty="0">
              <a:latin typeface="Calibri"/>
              <a:ea typeface="Calibri"/>
              <a:cs typeface="Calibri"/>
              <a:sym typeface="Calibri"/>
            </a:endParaRPr>
          </a:p>
          <a:p>
            <a:pPr marL="6803" marR="2721">
              <a:lnSpc>
                <a:spcPct val="124848"/>
              </a:lnSpc>
            </a:pPr>
            <a:r>
              <a:rPr lang="en-US" sz="3200" dirty="0">
                <a:latin typeface="Calibri"/>
                <a:ea typeface="Calibri"/>
                <a:cs typeface="Calibri"/>
                <a:sym typeface="Calibri"/>
              </a:rPr>
              <a:t>45,000 </a:t>
            </a:r>
            <a:r>
              <a:rPr lang="en-US" sz="3200" dirty="0" smtClean="0">
                <a:latin typeface="Calibri"/>
                <a:ea typeface="Calibri"/>
                <a:cs typeface="Calibri"/>
                <a:sym typeface="Calibri"/>
              </a:rPr>
              <a:t>rows x 17 columns</a:t>
            </a:r>
            <a:endParaRPr sz="3200" dirty="0">
              <a:latin typeface="Calibri"/>
              <a:ea typeface="Calibri"/>
              <a:cs typeface="Calibri"/>
              <a:sym typeface="Calibri"/>
            </a:endParaRPr>
          </a:p>
          <a:p>
            <a:pPr marL="6803" marR="2721">
              <a:lnSpc>
                <a:spcPct val="124848"/>
              </a:lnSpc>
            </a:pPr>
            <a:endParaRPr sz="2652" dirty="0">
              <a:latin typeface="Calibri"/>
              <a:ea typeface="Calibri"/>
              <a:cs typeface="Calibri"/>
              <a:sym typeface="Calibri"/>
            </a:endParaRPr>
          </a:p>
        </p:txBody>
      </p:sp>
      <p:sp>
        <p:nvSpPr>
          <p:cNvPr id="62" name="Google Shape;62;p9"/>
          <p:cNvSpPr txBox="1"/>
          <p:nvPr/>
        </p:nvSpPr>
        <p:spPr>
          <a:xfrm>
            <a:off x="385506" y="3634001"/>
            <a:ext cx="11382424" cy="1708103"/>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91440" rIns="0" bIns="0" anchor="t" anchorCtr="0">
            <a:noAutofit/>
          </a:bodyPr>
          <a:lstStyle/>
          <a:p>
            <a:pPr marL="186073"/>
            <a:r>
              <a:rPr lang="en-US" sz="3200" dirty="0">
                <a:solidFill>
                  <a:srgbClr val="0365C0"/>
                </a:solidFill>
                <a:latin typeface="Consolas" panose="020B0609020204030204" pitchFamily="49" charset="0"/>
                <a:ea typeface="Courier New"/>
                <a:cs typeface="Consolas" panose="020B0609020204030204" pitchFamily="49" charset="0"/>
                <a:sym typeface="Courier New"/>
              </a:rPr>
              <a:t>library(</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tidyverse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a:t>
            </a:r>
          </a:p>
          <a:p>
            <a:pPr marL="186073"/>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library(</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readxl</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a:t>
            </a:r>
          </a:p>
          <a:p>
            <a:pPr marL="186073"/>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rgbClr val="0365C0"/>
                </a:solidFill>
                <a:latin typeface="Consolas" panose="020B0609020204030204" pitchFamily="49" charset="0"/>
                <a:ea typeface="Courier New"/>
                <a:cs typeface="Consolas" panose="020B0609020204030204" pitchFamily="49" charset="0"/>
                <a:sym typeface="Courier New"/>
              </a:rPr>
              <a:t>&lt;- </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read_excel</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("data/orders_data_set.xlsx")</a:t>
            </a:r>
            <a:endParaRPr sz="3200" dirty="0">
              <a:latin typeface="Consolas" panose="020B0609020204030204" pitchFamily="49" charset="0"/>
              <a:ea typeface="Courier New"/>
              <a:cs typeface="Consolas" panose="020B0609020204030204" pitchFamily="49" charset="0"/>
              <a:sym typeface="Courier New"/>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31769" y="199102"/>
            <a:ext cx="8466829" cy="6459794"/>
          </a:xfrm>
          <a:prstGeom prst="rect">
            <a:avLst/>
          </a:prstGeom>
        </p:spPr>
      </p:pic>
      <p:pic>
        <p:nvPicPr>
          <p:cNvPr id="3" name="Picture 2"/>
          <p:cNvPicPr>
            <a:picLocks noChangeAspect="1"/>
          </p:cNvPicPr>
          <p:nvPr/>
        </p:nvPicPr>
        <p:blipFill>
          <a:blip r:embed="rId3"/>
          <a:stretch>
            <a:fillRect/>
          </a:stretch>
        </p:blipFill>
        <p:spPr>
          <a:xfrm>
            <a:off x="655682" y="1020403"/>
            <a:ext cx="3152173" cy="5373022"/>
          </a:xfrm>
          <a:prstGeom prst="rect">
            <a:avLst/>
          </a:prstGeom>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0744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9</a:t>
            </a:r>
            <a:endParaRPr dirty="0"/>
          </a:p>
        </p:txBody>
      </p:sp>
      <p:sp>
        <p:nvSpPr>
          <p:cNvPr id="351"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4000" dirty="0" smtClean="0">
                <a:solidFill>
                  <a:srgbClr val="005493"/>
                </a:solidFill>
                <a:latin typeface="Calibri" panose="020F0502020204030204" pitchFamily="34" charset="0"/>
                <a:ea typeface="Calibri"/>
                <a:cs typeface="Consolas" panose="020B0609020204030204" pitchFamily="49" charset="0"/>
                <a:sym typeface="Calibri"/>
              </a:rPr>
              <a:t>Use summarize() to calculate date of the first (minimum) order and date of the last (maximum) result in the orders data frame</a:t>
            </a:r>
            <a:endParaRPr lang="en-US" sz="4000" dirty="0">
              <a:solidFill>
                <a:srgbClr val="005493"/>
              </a:solidFill>
              <a:latin typeface="Calibri" panose="020F0502020204030204" pitchFamily="34" charset="0"/>
              <a:ea typeface="Calibri"/>
              <a:cs typeface="Consolas" panose="020B0609020204030204" pitchFamily="49" charset="0"/>
              <a:sym typeface="Calibri"/>
            </a:endParaRPr>
          </a:p>
        </p:txBody>
      </p:sp>
      <p:sp>
        <p:nvSpPr>
          <p:cNvPr id="352" name="Google Shape;352;p37"/>
          <p:cNvSpPr/>
          <p:nvPr/>
        </p:nvSpPr>
        <p:spPr>
          <a:xfrm>
            <a:off x="9935732" y="5849679"/>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02:00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37687399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7" y="560136"/>
            <a:ext cx="11245577" cy="2065078"/>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83368" y="735723"/>
            <a:ext cx="12360166" cy="1384995"/>
          </a:xfrm>
          <a:prstGeom prst="rect">
            <a:avLst/>
          </a:prstGeom>
          <a:noFill/>
        </p:spPr>
        <p:txBody>
          <a:bodyPr wrap="square" rtlCol="0">
            <a:spAutoFit/>
          </a:bodyPr>
          <a:lstStyle/>
          <a:p>
            <a:r>
              <a:rPr lang="en-US" sz="2800" dirty="0">
                <a:latin typeface="Consolas" panose="020B0609020204030204" pitchFamily="49" charset="0"/>
                <a:ea typeface="Courier New"/>
                <a:cs typeface="Consolas" panose="020B0609020204030204" pitchFamily="49" charset="0"/>
                <a:sym typeface="Courier New"/>
              </a:rPr>
              <a:t>orders %&gt;% </a:t>
            </a:r>
            <a:endParaRPr lang="en-US" sz="2800" dirty="0" smtClean="0">
              <a:latin typeface="Consolas" panose="020B0609020204030204" pitchFamily="49" charset="0"/>
              <a:ea typeface="Courier New"/>
              <a:cs typeface="Consolas" panose="020B0609020204030204" pitchFamily="49" charset="0"/>
              <a:sym typeface="Courier New"/>
            </a:endParaRPr>
          </a:p>
          <a:p>
            <a:r>
              <a:rPr lang="en-US" sz="2800" dirty="0">
                <a:latin typeface="Consolas" panose="020B0609020204030204" pitchFamily="49" charset="0"/>
                <a:ea typeface="Courier New"/>
                <a:cs typeface="Consolas" panose="020B0609020204030204" pitchFamily="49" charset="0"/>
                <a:sym typeface="Courier New"/>
              </a:rPr>
              <a:t>	</a:t>
            </a:r>
            <a:r>
              <a:rPr lang="en-US" sz="2800" dirty="0" err="1" smtClean="0">
                <a:latin typeface="Consolas" panose="020B0609020204030204" pitchFamily="49" charset="0"/>
                <a:ea typeface="Courier New"/>
                <a:cs typeface="Consolas" panose="020B0609020204030204" pitchFamily="49" charset="0"/>
                <a:sym typeface="Courier New"/>
              </a:rPr>
              <a:t>summarise</a:t>
            </a:r>
            <a:r>
              <a:rPr lang="en-US" sz="2800" dirty="0" smtClean="0">
                <a:latin typeface="Consolas" panose="020B0609020204030204" pitchFamily="49" charset="0"/>
                <a:ea typeface="Courier New"/>
                <a:cs typeface="Consolas" panose="020B0609020204030204" pitchFamily="49" charset="0"/>
                <a:sym typeface="Courier New"/>
              </a:rPr>
              <a:t>(</a:t>
            </a:r>
            <a:r>
              <a:rPr lang="en-US" sz="2800" dirty="0" err="1" smtClean="0">
                <a:latin typeface="Consolas" panose="020B0609020204030204" pitchFamily="49" charset="0"/>
                <a:ea typeface="Courier New"/>
                <a:cs typeface="Consolas" panose="020B0609020204030204" pitchFamily="49" charset="0"/>
                <a:sym typeface="Courier New"/>
              </a:rPr>
              <a:t>min_order</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a:latin typeface="Consolas" panose="020B0609020204030204" pitchFamily="49" charset="0"/>
                <a:ea typeface="Courier New"/>
                <a:cs typeface="Consolas" panose="020B0609020204030204" pitchFamily="49" charset="0"/>
                <a:sym typeface="Courier New"/>
              </a:rPr>
              <a:t>= min(</a:t>
            </a:r>
            <a:r>
              <a:rPr lang="en-US" sz="2800" dirty="0" err="1">
                <a:latin typeface="Consolas" panose="020B0609020204030204" pitchFamily="49" charset="0"/>
                <a:ea typeface="Courier New"/>
                <a:cs typeface="Consolas" panose="020B0609020204030204" pitchFamily="49" charset="0"/>
                <a:sym typeface="Courier New"/>
              </a:rPr>
              <a:t>order_time</a:t>
            </a:r>
            <a:r>
              <a:rPr lang="en-US" sz="2800" dirty="0" smtClean="0">
                <a:latin typeface="Consolas" panose="020B0609020204030204" pitchFamily="49" charset="0"/>
                <a:ea typeface="Courier New"/>
                <a:cs typeface="Consolas" panose="020B0609020204030204" pitchFamily="49" charset="0"/>
                <a:sym typeface="Courier New"/>
              </a:rPr>
              <a:t>),</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max_result</a:t>
            </a:r>
            <a:r>
              <a:rPr lang="en-US" sz="2800" dirty="0">
                <a:latin typeface="Consolas" panose="020B0609020204030204" pitchFamily="49" charset="0"/>
                <a:ea typeface="Courier New"/>
                <a:cs typeface="Consolas" panose="020B0609020204030204" pitchFamily="49" charset="0"/>
                <a:sym typeface="Courier New"/>
              </a:rPr>
              <a:t> = max(</a:t>
            </a:r>
            <a:r>
              <a:rPr lang="en-US" sz="2800" dirty="0" err="1">
                <a:latin typeface="Consolas" panose="020B0609020204030204" pitchFamily="49" charset="0"/>
                <a:ea typeface="Courier New"/>
                <a:cs typeface="Consolas" panose="020B0609020204030204" pitchFamily="49" charset="0"/>
                <a:sym typeface="Courier New"/>
              </a:rPr>
              <a:t>result_time</a:t>
            </a:r>
            <a:r>
              <a:rPr lang="en-US" sz="2800" dirty="0">
                <a:latin typeface="Consolas" panose="020B0609020204030204" pitchFamily="49" charset="0"/>
                <a:ea typeface="Courier New"/>
                <a:cs typeface="Consolas" panose="020B0609020204030204" pitchFamily="49" charset="0"/>
                <a:sym typeface="Courier New"/>
              </a:rPr>
              <a:t>,</a:t>
            </a:r>
            <a:r>
              <a:rPr lang="en-US" sz="2800" b="1" dirty="0">
                <a:latin typeface="Consolas" panose="020B0609020204030204" pitchFamily="49" charset="0"/>
                <a:ea typeface="Courier New"/>
                <a:cs typeface="Consolas" panose="020B0609020204030204" pitchFamily="49" charset="0"/>
                <a:sym typeface="Courier New"/>
              </a:rPr>
              <a:t> na.rm = T</a:t>
            </a:r>
            <a:r>
              <a:rPr lang="en-US" sz="2800" dirty="0">
                <a:latin typeface="Consolas" panose="020B0609020204030204" pitchFamily="49" charset="0"/>
                <a:ea typeface="Courier New"/>
                <a:cs typeface="Consolas" panose="020B0609020204030204" pitchFamily="49" charset="0"/>
                <a:sym typeface="Courier New"/>
              </a:rPr>
              <a:t>))</a:t>
            </a:r>
          </a:p>
        </p:txBody>
      </p:sp>
    </p:spTree>
    <p:extLst>
      <p:ext uri="{BB962C8B-B14F-4D97-AF65-F5344CB8AC3E}">
        <p14:creationId xmlns:p14="http://schemas.microsoft.com/office/powerpoint/2010/main" val="10488058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249305" y="2659018"/>
            <a:ext cx="5693391" cy="1539482"/>
          </a:xfrm>
          <a:prstGeom prst="rect">
            <a:avLst/>
          </a:prstGeom>
          <a:noFill/>
          <a:ln>
            <a:noFill/>
          </a:ln>
        </p:spPr>
        <p:txBody>
          <a:bodyPr spcFirstLastPara="1" wrap="square" lIns="0" tIns="9522" rIns="0" bIns="0" anchor="t" anchorCtr="0">
            <a:noAutofit/>
          </a:bodyPr>
          <a:lstStyle/>
          <a:p>
            <a:pPr marL="6803" algn="ctr"/>
            <a:r>
              <a:rPr lang="en-US" sz="8812" dirty="0" err="1" smtClean="0">
                <a:solidFill>
                  <a:srgbClr val="F0F0F0"/>
                </a:solidFill>
              </a:rPr>
              <a:t>group_by</a:t>
            </a:r>
            <a:r>
              <a:rPr lang="en-US" sz="8812" dirty="0" smtClean="0">
                <a:solidFill>
                  <a:srgbClr val="F0F0F0"/>
                </a:solidFill>
              </a:rPr>
              <a:t>() </a:t>
            </a:r>
            <a:endParaRPr sz="8812" dirty="0"/>
          </a:p>
        </p:txBody>
      </p:sp>
    </p:spTree>
    <p:extLst>
      <p:ext uri="{BB962C8B-B14F-4D97-AF65-F5344CB8AC3E}">
        <p14:creationId xmlns:p14="http://schemas.microsoft.com/office/powerpoint/2010/main" val="3469126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extLst>
              <p:ext uri="{D42A27DB-BD31-4B8C-83A1-F6EECF244321}">
                <p14:modId xmlns:p14="http://schemas.microsoft.com/office/powerpoint/2010/main" val="2365532356"/>
              </p:ext>
            </p:extLst>
          </p:nvPr>
        </p:nvGraphicFramePr>
        <p:xfrm>
          <a:off x="1629651" y="2861916"/>
          <a:ext cx="3622445" cy="2690254"/>
        </p:xfrm>
        <a:graphic>
          <a:graphicData uri="http://schemas.openxmlformats.org/drawingml/2006/table">
            <a:tbl>
              <a:tblPr firstRow="1" bandRow="1">
                <a:noFill/>
                <a:tableStyleId>{809C1C93-8995-4D9E-87C8-A8817AF97DB9}</a:tableStyleId>
              </a:tblPr>
              <a:tblGrid>
                <a:gridCol w="724508">
                  <a:extLst>
                    <a:ext uri="{9D8B030D-6E8A-4147-A177-3AD203B41FA5}">
                      <a16:colId xmlns:a16="http://schemas.microsoft.com/office/drawing/2014/main" xmlns="" val="20000"/>
                    </a:ext>
                  </a:extLst>
                </a:gridCol>
                <a:gridCol w="685367">
                  <a:extLst>
                    <a:ext uri="{9D8B030D-6E8A-4147-A177-3AD203B41FA5}">
                      <a16:colId xmlns:a16="http://schemas.microsoft.com/office/drawing/2014/main" xmlns="" val="20001"/>
                    </a:ext>
                  </a:extLst>
                </a:gridCol>
                <a:gridCol w="992072">
                  <a:extLst>
                    <a:ext uri="{9D8B030D-6E8A-4147-A177-3AD203B41FA5}">
                      <a16:colId xmlns:a16="http://schemas.microsoft.com/office/drawing/2014/main" xmlns="" val="20002"/>
                    </a:ext>
                  </a:extLst>
                </a:gridCol>
                <a:gridCol w="1220498">
                  <a:extLst>
                    <a:ext uri="{9D8B030D-6E8A-4147-A177-3AD203B41FA5}">
                      <a16:colId xmlns:a16="http://schemas.microsoft.com/office/drawing/2014/main" xmlns=""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Google Shape;154;p18"/>
          <p:cNvGraphicFramePr/>
          <p:nvPr>
            <p:extLst>
              <p:ext uri="{D42A27DB-BD31-4B8C-83A1-F6EECF244321}">
                <p14:modId xmlns:p14="http://schemas.microsoft.com/office/powerpoint/2010/main" val="2124189250"/>
              </p:ext>
            </p:extLst>
          </p:nvPr>
        </p:nvGraphicFramePr>
        <p:xfrm>
          <a:off x="7580417" y="2895706"/>
          <a:ext cx="3622445" cy="2690254"/>
        </p:xfrm>
        <a:graphic>
          <a:graphicData uri="http://schemas.openxmlformats.org/drawingml/2006/table">
            <a:tbl>
              <a:tblPr firstRow="1" bandRow="1">
                <a:noFill/>
                <a:tableStyleId>{809C1C93-8995-4D9E-87C8-A8817AF97DB9}</a:tableStyleId>
              </a:tblPr>
              <a:tblGrid>
                <a:gridCol w="724508">
                  <a:extLst>
                    <a:ext uri="{9D8B030D-6E8A-4147-A177-3AD203B41FA5}">
                      <a16:colId xmlns:a16="http://schemas.microsoft.com/office/drawing/2014/main" xmlns="" val="20000"/>
                    </a:ext>
                  </a:extLst>
                </a:gridCol>
                <a:gridCol w="685367">
                  <a:extLst>
                    <a:ext uri="{9D8B030D-6E8A-4147-A177-3AD203B41FA5}">
                      <a16:colId xmlns:a16="http://schemas.microsoft.com/office/drawing/2014/main" xmlns="" val="20001"/>
                    </a:ext>
                  </a:extLst>
                </a:gridCol>
                <a:gridCol w="992072">
                  <a:extLst>
                    <a:ext uri="{9D8B030D-6E8A-4147-A177-3AD203B41FA5}">
                      <a16:colId xmlns:a16="http://schemas.microsoft.com/office/drawing/2014/main" xmlns="" val="20002"/>
                    </a:ext>
                  </a:extLst>
                </a:gridCol>
                <a:gridCol w="1220498">
                  <a:extLst>
                    <a:ext uri="{9D8B030D-6E8A-4147-A177-3AD203B41FA5}">
                      <a16:colId xmlns:a16="http://schemas.microsoft.com/office/drawing/2014/main" xmlns=""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graphicFrame>
        <p:nvGraphicFramePr>
          <p:cNvPr id="5" name="Google Shape;154;p18"/>
          <p:cNvGraphicFramePr/>
          <p:nvPr>
            <p:extLst>
              <p:ext uri="{D42A27DB-BD31-4B8C-83A1-F6EECF244321}">
                <p14:modId xmlns:p14="http://schemas.microsoft.com/office/powerpoint/2010/main" val="2988055917"/>
              </p:ext>
            </p:extLst>
          </p:nvPr>
        </p:nvGraphicFramePr>
        <p:xfrm>
          <a:off x="7218468" y="2552806"/>
          <a:ext cx="3622445" cy="2690254"/>
        </p:xfrm>
        <a:graphic>
          <a:graphicData uri="http://schemas.openxmlformats.org/drawingml/2006/table">
            <a:tbl>
              <a:tblPr firstRow="1" bandRow="1">
                <a:noFill/>
                <a:effectLst>
                  <a:outerShdw blurRad="50800" dist="533400" dir="2700000" algn="tl" rotWithShape="0">
                    <a:prstClr val="black">
                      <a:alpha val="40000"/>
                    </a:prstClr>
                  </a:outerShdw>
                </a:effectLst>
                <a:tableStyleId>{809C1C93-8995-4D9E-87C8-A8817AF97DB9}</a:tableStyleId>
              </a:tblPr>
              <a:tblGrid>
                <a:gridCol w="724508">
                  <a:extLst>
                    <a:ext uri="{9D8B030D-6E8A-4147-A177-3AD203B41FA5}">
                      <a16:colId xmlns:a16="http://schemas.microsoft.com/office/drawing/2014/main" xmlns="" val="20000"/>
                    </a:ext>
                  </a:extLst>
                </a:gridCol>
                <a:gridCol w="685367">
                  <a:extLst>
                    <a:ext uri="{9D8B030D-6E8A-4147-A177-3AD203B41FA5}">
                      <a16:colId xmlns:a16="http://schemas.microsoft.com/office/drawing/2014/main" xmlns="" val="20001"/>
                    </a:ext>
                  </a:extLst>
                </a:gridCol>
                <a:gridCol w="992072">
                  <a:extLst>
                    <a:ext uri="{9D8B030D-6E8A-4147-A177-3AD203B41FA5}">
                      <a16:colId xmlns:a16="http://schemas.microsoft.com/office/drawing/2014/main" xmlns="" val="20002"/>
                    </a:ext>
                  </a:extLst>
                </a:gridCol>
                <a:gridCol w="1220498">
                  <a:extLst>
                    <a:ext uri="{9D8B030D-6E8A-4147-A177-3AD203B41FA5}">
                      <a16:colId xmlns:a16="http://schemas.microsoft.com/office/drawing/2014/main" xmlns=""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sp>
        <p:nvSpPr>
          <p:cNvPr id="7" name="TextBox 6"/>
          <p:cNvSpPr txBox="1"/>
          <p:nvPr/>
        </p:nvSpPr>
        <p:spPr>
          <a:xfrm>
            <a:off x="4451960" y="381965"/>
            <a:ext cx="3288080" cy="923330"/>
          </a:xfrm>
          <a:prstGeom prst="rect">
            <a:avLst/>
          </a:prstGeom>
          <a:noFill/>
        </p:spPr>
        <p:txBody>
          <a:bodyPr wrap="none" rtlCol="0">
            <a:spAutoFit/>
          </a:bodyPr>
          <a:lstStyle/>
          <a:p>
            <a:r>
              <a:rPr lang="en-US" sz="5400" dirty="0" err="1">
                <a:latin typeface="Calibri"/>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46897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95855" y="381965"/>
            <a:ext cx="3400290" cy="923330"/>
          </a:xfrm>
          <a:prstGeom prst="rect">
            <a:avLst/>
          </a:prstGeom>
          <a:noFill/>
        </p:spPr>
        <p:txBody>
          <a:bodyPr wrap="none" rtlCol="0">
            <a:spAutoFit/>
          </a:bodyPr>
          <a:lstStyle/>
          <a:p>
            <a:r>
              <a:rPr lang="en-US" sz="5400" dirty="0" err="1" smtClean="0">
                <a:latin typeface="Calibri"/>
                <a:sym typeface="Calibri"/>
              </a:rPr>
              <a:t>group_by</a:t>
            </a:r>
            <a:r>
              <a:rPr lang="en-US" sz="5400" dirty="0" smtClean="0">
                <a:latin typeface="Calibri"/>
                <a:sym typeface="Calibri"/>
              </a:rPr>
              <a:t>()</a:t>
            </a:r>
            <a:endParaRPr lang="en-US" dirty="0"/>
          </a:p>
        </p:txBody>
      </p:sp>
      <p:sp>
        <p:nvSpPr>
          <p:cNvPr id="5"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group_by</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smtClean="0">
                <a:solidFill>
                  <a:srgbClr val="538DD5"/>
                </a:solidFill>
                <a:latin typeface="Consolas" panose="020B0609020204030204" pitchFamily="49" charset="0"/>
                <a:ea typeface="Courier New"/>
                <a:cs typeface="Consolas" panose="020B0609020204030204" pitchFamily="49" charset="0"/>
                <a:sym typeface="Courier New"/>
              </a:rPr>
              <a:t>column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7" y="3383969"/>
            <a:ext cx="2913812"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182188" y="4273579"/>
            <a:ext cx="2913812"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of column to group by</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Grouping columns</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84593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95855" y="381965"/>
            <a:ext cx="3400290" cy="923330"/>
          </a:xfrm>
          <a:prstGeom prst="rect">
            <a:avLst/>
          </a:prstGeom>
          <a:noFill/>
        </p:spPr>
        <p:txBody>
          <a:bodyPr wrap="none" rtlCol="0">
            <a:spAutoFit/>
          </a:bodyPr>
          <a:lstStyle/>
          <a:p>
            <a:r>
              <a:rPr lang="en-US" sz="5400" dirty="0" err="1" smtClean="0">
                <a:latin typeface="Calibri"/>
                <a:sym typeface="Calibri"/>
              </a:rPr>
              <a:t>group_by</a:t>
            </a:r>
            <a:r>
              <a:rPr lang="en-US" sz="5400" dirty="0" smtClean="0">
                <a:latin typeface="Calibri"/>
                <a:sym typeface="Calibri"/>
              </a:rPr>
              <a:t>()</a:t>
            </a:r>
            <a:endParaRPr lang="en-US" dirty="0"/>
          </a:p>
        </p:txBody>
      </p:sp>
      <p:sp>
        <p:nvSpPr>
          <p:cNvPr id="5"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group_by</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patient_id</a:t>
            </a:r>
            <a:r>
              <a:rPr lang="en-US" sz="3200" dirty="0" smtClean="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pic>
        <p:nvPicPr>
          <p:cNvPr id="9" name="Picture 8"/>
          <p:cNvPicPr>
            <a:picLocks noChangeAspect="1"/>
          </p:cNvPicPr>
          <p:nvPr/>
        </p:nvPicPr>
        <p:blipFill>
          <a:blip r:embed="rId2"/>
          <a:stretch>
            <a:fillRect/>
          </a:stretch>
        </p:blipFill>
        <p:spPr>
          <a:xfrm>
            <a:off x="2845541" y="3909339"/>
            <a:ext cx="6124154" cy="2249424"/>
          </a:xfrm>
          <a:prstGeom prst="rect">
            <a:avLst/>
          </a:prstGeom>
        </p:spPr>
      </p:pic>
      <p:sp>
        <p:nvSpPr>
          <p:cNvPr id="10" name="Rounded Rectangle 9"/>
          <p:cNvSpPr/>
          <p:nvPr/>
        </p:nvSpPr>
        <p:spPr>
          <a:xfrm>
            <a:off x="2836016" y="4165600"/>
            <a:ext cx="5893916" cy="32133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444281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t="1441"/>
          <a:stretch/>
        </p:blipFill>
        <p:spPr>
          <a:xfrm>
            <a:off x="2836016" y="3937000"/>
            <a:ext cx="6114309" cy="2175053"/>
          </a:xfrm>
          <a:prstGeom prst="rect">
            <a:avLst/>
          </a:prstGeom>
        </p:spPr>
      </p:pic>
      <p:sp>
        <p:nvSpPr>
          <p:cNvPr id="4" name="TextBox 3"/>
          <p:cNvSpPr txBox="1"/>
          <p:nvPr/>
        </p:nvSpPr>
        <p:spPr>
          <a:xfrm>
            <a:off x="4395855" y="381965"/>
            <a:ext cx="3400290" cy="923330"/>
          </a:xfrm>
          <a:prstGeom prst="rect">
            <a:avLst/>
          </a:prstGeom>
          <a:noFill/>
        </p:spPr>
        <p:txBody>
          <a:bodyPr wrap="none" rtlCol="0">
            <a:spAutoFit/>
          </a:bodyPr>
          <a:lstStyle/>
          <a:p>
            <a:r>
              <a:rPr lang="en-US" sz="5400" dirty="0" err="1" smtClean="0">
                <a:latin typeface="Calibri"/>
                <a:sym typeface="Calibri"/>
              </a:rPr>
              <a:t>group_by</a:t>
            </a:r>
            <a:r>
              <a:rPr lang="en-US" sz="5400" dirty="0" smtClean="0">
                <a:latin typeface="Calibri"/>
                <a:sym typeface="Calibri"/>
              </a:rPr>
              <a:t>()</a:t>
            </a:r>
            <a:endParaRPr lang="en-US" dirty="0"/>
          </a:p>
        </p:txBody>
      </p:sp>
      <p:sp>
        <p:nvSpPr>
          <p:cNvPr id="5"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group_by</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538DD5"/>
                </a:solidFill>
                <a:latin typeface="Consolas" panose="020B0609020204030204" pitchFamily="49" charset="0"/>
                <a:ea typeface="Courier New"/>
                <a:cs typeface="Consolas" panose="020B0609020204030204" pitchFamily="49" charset="0"/>
                <a:sym typeface="Courier New"/>
              </a:rPr>
              <a:t>,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2" name="Rounded Rectangle 1"/>
          <p:cNvSpPr/>
          <p:nvPr/>
        </p:nvSpPr>
        <p:spPr>
          <a:xfrm>
            <a:off x="2836016" y="4165600"/>
            <a:ext cx="5893916" cy="32133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2342451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249303" y="1287418"/>
            <a:ext cx="5693391" cy="1539482"/>
          </a:xfrm>
          <a:prstGeom prst="rect">
            <a:avLst/>
          </a:prstGeom>
          <a:noFill/>
          <a:ln>
            <a:noFill/>
          </a:ln>
        </p:spPr>
        <p:txBody>
          <a:bodyPr spcFirstLastPara="1" wrap="square" lIns="0" tIns="9522" rIns="0" bIns="0" anchor="t" anchorCtr="0">
            <a:noAutofit/>
          </a:bodyPr>
          <a:lstStyle/>
          <a:p>
            <a:pPr marL="6803" algn="ctr"/>
            <a:r>
              <a:rPr lang="en-US" sz="8812" dirty="0" err="1" smtClean="0">
                <a:solidFill>
                  <a:srgbClr val="F0F0F0"/>
                </a:solidFill>
              </a:rPr>
              <a:t>group_by</a:t>
            </a:r>
            <a:r>
              <a:rPr lang="en-US" sz="8812" dirty="0" smtClean="0">
                <a:solidFill>
                  <a:srgbClr val="F0F0F0"/>
                </a:solidFill>
              </a:rPr>
              <a:t>()</a:t>
            </a:r>
            <a:br>
              <a:rPr lang="en-US" sz="8812" dirty="0" smtClean="0">
                <a:solidFill>
                  <a:srgbClr val="F0F0F0"/>
                </a:solidFill>
              </a:rPr>
            </a:br>
            <a:r>
              <a:rPr lang="en-US" sz="8812" dirty="0" smtClean="0">
                <a:solidFill>
                  <a:srgbClr val="F0F0F0"/>
                </a:solidFill>
              </a:rPr>
              <a:t>+</a:t>
            </a:r>
            <a:br>
              <a:rPr lang="en-US" sz="8812" dirty="0" smtClean="0">
                <a:solidFill>
                  <a:srgbClr val="F0F0F0"/>
                </a:solidFill>
              </a:rPr>
            </a:br>
            <a:r>
              <a:rPr lang="en-US" sz="8812" dirty="0" smtClean="0">
                <a:solidFill>
                  <a:srgbClr val="F0F0F0"/>
                </a:solidFill>
              </a:rPr>
              <a:t>summarize() </a:t>
            </a:r>
            <a:endParaRPr sz="8812" dirty="0"/>
          </a:p>
        </p:txBody>
      </p:sp>
    </p:spTree>
    <p:extLst>
      <p:ext uri="{BB962C8B-B14F-4D97-AF65-F5344CB8AC3E}">
        <p14:creationId xmlns:p14="http://schemas.microsoft.com/office/powerpoint/2010/main" val="39240707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graphicFrame>
        <p:nvGraphicFramePr>
          <p:cNvPr id="3" name="Google Shape;154;p18"/>
          <p:cNvGraphicFramePr/>
          <p:nvPr>
            <p:extLst>
              <p:ext uri="{D42A27DB-BD31-4B8C-83A1-F6EECF244321}">
                <p14:modId xmlns:p14="http://schemas.microsoft.com/office/powerpoint/2010/main" val="935591771"/>
              </p:ext>
            </p:extLst>
          </p:nvPr>
        </p:nvGraphicFramePr>
        <p:xfrm>
          <a:off x="1606351" y="2967054"/>
          <a:ext cx="2401947" cy="2690254"/>
        </p:xfrm>
        <a:graphic>
          <a:graphicData uri="http://schemas.openxmlformats.org/drawingml/2006/table">
            <a:tbl>
              <a:tblPr firstRow="1" bandRow="1">
                <a:noFill/>
                <a:tableStyleId>{809C1C93-8995-4D9E-87C8-A8817AF97DB9}</a:tableStyleId>
              </a:tblPr>
              <a:tblGrid>
                <a:gridCol w="724508">
                  <a:extLst>
                    <a:ext uri="{9D8B030D-6E8A-4147-A177-3AD203B41FA5}">
                      <a16:colId xmlns:a16="http://schemas.microsoft.com/office/drawing/2014/main" xmlns="" val="20000"/>
                    </a:ext>
                  </a:extLst>
                </a:gridCol>
                <a:gridCol w="685367">
                  <a:extLst>
                    <a:ext uri="{9D8B030D-6E8A-4147-A177-3AD203B41FA5}">
                      <a16:colId xmlns:a16="http://schemas.microsoft.com/office/drawing/2014/main" xmlns="" val="20001"/>
                    </a:ext>
                  </a:extLst>
                </a:gridCol>
                <a:gridCol w="992072">
                  <a:extLst>
                    <a:ext uri="{9D8B030D-6E8A-4147-A177-3AD203B41FA5}">
                      <a16:colId xmlns:a16="http://schemas.microsoft.com/office/drawing/2014/main" xmlns=""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extLst/>
            </p:nvPr>
          </p:nvGraphicFramePr>
          <p:xfrm>
            <a:off x="4451960" y="1940727"/>
            <a:ext cx="2401947" cy="2690254"/>
          </p:xfrm>
          <a:graphic>
            <a:graphicData uri="http://schemas.openxmlformats.org/drawingml/2006/table">
              <a:tbl>
                <a:tblPr firstRow="1" bandRow="1">
                  <a:noFill/>
                  <a:effectLst/>
                  <a:tableStyleId>{809C1C93-8995-4D9E-87C8-A8817AF97DB9}</a:tableStyleId>
                </a:tblPr>
                <a:tblGrid>
                  <a:gridCol w="724508">
                    <a:extLst>
                      <a:ext uri="{9D8B030D-6E8A-4147-A177-3AD203B41FA5}">
                        <a16:colId xmlns:a16="http://schemas.microsoft.com/office/drawing/2014/main" xmlns="" val="20000"/>
                      </a:ext>
                    </a:extLst>
                  </a:gridCol>
                  <a:gridCol w="685367">
                    <a:extLst>
                      <a:ext uri="{9D8B030D-6E8A-4147-A177-3AD203B41FA5}">
                        <a16:colId xmlns:a16="http://schemas.microsoft.com/office/drawing/2014/main" xmlns="" val="20001"/>
                      </a:ext>
                    </a:extLst>
                  </a:gridCol>
                  <a:gridCol w="992072">
                    <a:extLst>
                      <a:ext uri="{9D8B030D-6E8A-4147-A177-3AD203B41FA5}">
                        <a16:colId xmlns:a16="http://schemas.microsoft.com/office/drawing/2014/main" xmlns=""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xmlns=""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xmlns=""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extLst>
              <p:ext uri="{D42A27DB-BD31-4B8C-83A1-F6EECF244321}">
                <p14:modId xmlns:p14="http://schemas.microsoft.com/office/powerpoint/2010/main" val="390651211"/>
              </p:ext>
            </p:extLst>
          </p:nvPr>
        </p:nvGraphicFramePr>
        <p:xfrm>
          <a:off x="9169819" y="3482785"/>
          <a:ext cx="1409875" cy="1537288"/>
        </p:xfrm>
        <a:graphic>
          <a:graphicData uri="http://schemas.openxmlformats.org/drawingml/2006/table">
            <a:tbl>
              <a:tblPr firstRow="1" bandRow="1">
                <a:noFill/>
                <a:effectLst/>
                <a:tableStyleId>{809C1C93-8995-4D9E-87C8-A8817AF97DB9}</a:tableStyleId>
              </a:tblPr>
              <a:tblGrid>
                <a:gridCol w="724508">
                  <a:extLst>
                    <a:ext uri="{9D8B030D-6E8A-4147-A177-3AD203B41FA5}">
                      <a16:colId xmlns:a16="http://schemas.microsoft.com/office/drawing/2014/main" xmlns="" val="20000"/>
                    </a:ext>
                  </a:extLst>
                </a:gridCol>
                <a:gridCol w="685367">
                  <a:extLst>
                    <a:ext uri="{9D8B030D-6E8A-4147-A177-3AD203B41FA5}">
                      <a16:colId xmlns:a16="http://schemas.microsoft.com/office/drawing/2014/main" xmlns=""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xmlns=""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xmlns=""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xmlns=""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xmlns=""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758717" y="1950720"/>
            <a:ext cx="7411101" cy="890808"/>
          </a:xfrm>
          <a:prstGeom prst="rect">
            <a:avLst/>
          </a:prstGeom>
          <a:noFill/>
          <a:ln>
            <a:noFill/>
          </a:ln>
        </p:spPr>
        <p:txBody>
          <a:bodyPr spcFirstLastPara="1" wrap="square" lIns="0" tIns="6455" rIns="0" bIns="0" anchor="t" anchorCtr="0">
            <a:noAutofit/>
          </a:bodyPr>
          <a:lstStyle/>
          <a:p>
            <a:pPr marL="6803"/>
            <a:r>
              <a:rPr lang="en-US" sz="3600" dirty="0" smtClean="0">
                <a:latin typeface="Calibri"/>
                <a:ea typeface="Calibri"/>
                <a:cs typeface="Calibri"/>
                <a:sym typeface="Calibri"/>
              </a:rPr>
              <a:t>Make summaries of your data </a:t>
            </a:r>
            <a:r>
              <a:rPr lang="en-US" sz="3600" i="1" dirty="0" smtClean="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212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99345437"/>
              </p:ext>
            </p:extLst>
          </p:nvPr>
        </p:nvGraphicFramePr>
        <p:xfrm>
          <a:off x="2135188" y="1049338"/>
          <a:ext cx="7921386" cy="4759327"/>
        </p:xfrm>
        <a:graphic>
          <a:graphicData uri="http://schemas.openxmlformats.org/drawingml/2006/table">
            <a:tbl>
              <a:tblPr>
                <a:tableStyleId>{71CB66AA-850D-4605-A19E-2ED404D436C7}</a:tableStyleId>
              </a:tblPr>
              <a:tblGrid>
                <a:gridCol w="4003979">
                  <a:extLst>
                    <a:ext uri="{9D8B030D-6E8A-4147-A177-3AD203B41FA5}">
                      <a16:colId xmlns:a16="http://schemas.microsoft.com/office/drawing/2014/main" xmlns="" val="20000"/>
                    </a:ext>
                  </a:extLst>
                </a:gridCol>
                <a:gridCol w="3917407">
                  <a:extLst>
                    <a:ext uri="{9D8B030D-6E8A-4147-A177-3AD203B41FA5}">
                      <a16:colId xmlns:a16="http://schemas.microsoft.com/office/drawing/2014/main" xmlns="" val="20001"/>
                    </a:ext>
                  </a:extLst>
                </a:gridCol>
              </a:tblGrid>
              <a:tr h="233746">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0"/>
                  </a:ext>
                </a:extLst>
              </a:tr>
              <a:tr h="227253">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1"/>
                  </a:ext>
                </a:extLst>
              </a:tr>
              <a:tr h="227253">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2"/>
                  </a:ext>
                </a:extLst>
              </a:tr>
              <a:tr h="227253">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3"/>
                  </a:ext>
                </a:extLst>
              </a:tr>
              <a:tr h="227253">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4"/>
                  </a:ext>
                </a:extLst>
              </a:tr>
              <a:tr h="448013">
                <a:tc>
                  <a:txBody>
                    <a:bodyPr/>
                    <a:lstStyle/>
                    <a:p>
                      <a:pPr algn="l" rtl="0" fontAlgn="ctr"/>
                      <a:r>
                        <a:rPr lang="en-US" sz="1400" u="none" strike="noStrike">
                          <a:effectLst/>
                        </a:rPr>
                        <a:t>order_class_c_descr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5"/>
                  </a:ext>
                </a:extLst>
              </a:tr>
              <a:tr h="227253">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6"/>
                  </a:ext>
                </a:extLst>
              </a:tr>
              <a:tr h="227253">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7"/>
                  </a:ext>
                </a:extLst>
              </a:tr>
              <a:tr h="227253">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8"/>
                  </a:ext>
                </a:extLst>
              </a:tr>
              <a:tr h="227253">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09"/>
                  </a:ext>
                </a:extLst>
              </a:tr>
              <a:tr h="227253">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10"/>
                  </a:ext>
                </a:extLst>
              </a:tr>
              <a:tr h="227253">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11"/>
                  </a:ext>
                </a:extLst>
              </a:tr>
              <a:tr h="227253">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12"/>
                  </a:ext>
                </a:extLst>
              </a:tr>
              <a:tr h="227253">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13"/>
                  </a:ext>
                </a:extLst>
              </a:tr>
              <a:tr h="448013">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14"/>
                  </a:ext>
                </a:extLst>
              </a:tr>
              <a:tr h="227253">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15"/>
                  </a:ext>
                </a:extLst>
              </a:tr>
              <a:tr h="448013">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16"/>
                  </a:ext>
                </a:extLst>
              </a:tr>
              <a:tr h="227253">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xmlns="" val="10017"/>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758717" y="1950720"/>
            <a:ext cx="7411101" cy="890808"/>
          </a:xfrm>
          <a:prstGeom prst="rect">
            <a:avLst/>
          </a:prstGeom>
          <a:noFill/>
          <a:ln>
            <a:noFill/>
          </a:ln>
        </p:spPr>
        <p:txBody>
          <a:bodyPr spcFirstLastPara="1" wrap="square" lIns="0" tIns="6455" rIns="0" bIns="0" anchor="t" anchorCtr="0">
            <a:noAutofit/>
          </a:bodyPr>
          <a:lstStyle/>
          <a:p>
            <a:pPr marL="6803"/>
            <a:r>
              <a:rPr lang="en-US" sz="3600" dirty="0" smtClean="0">
                <a:latin typeface="Calibri"/>
                <a:ea typeface="Calibri"/>
                <a:cs typeface="Calibri"/>
                <a:sym typeface="Calibri"/>
              </a:rPr>
              <a:t>Make summaries of your data </a:t>
            </a:r>
            <a:r>
              <a:rPr lang="en-US" sz="3600" i="1" dirty="0" smtClean="0">
                <a:latin typeface="Calibri"/>
                <a:ea typeface="Calibri"/>
                <a:cs typeface="Calibri"/>
                <a:sym typeface="Calibri"/>
              </a:rPr>
              <a:t>by group</a:t>
            </a:r>
            <a:endParaRPr sz="3600" i="1" dirty="0">
              <a:latin typeface="Calibri"/>
              <a:ea typeface="Calibri"/>
              <a:cs typeface="Calibri"/>
              <a:sym typeface="Calibri"/>
            </a:endParaRPr>
          </a:p>
        </p:txBody>
      </p:sp>
      <p:sp>
        <p:nvSpPr>
          <p:cNvPr id="20" name="Google Shape;131;p17"/>
          <p:cNvSpPr/>
          <p:nvPr/>
        </p:nvSpPr>
        <p:spPr>
          <a:xfrm>
            <a:off x="580292" y="2589562"/>
            <a:ext cx="11348653" cy="231654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667603" y="2647905"/>
            <a:ext cx="12169160" cy="2185214"/>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summarize(n = n(),</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pt</a:t>
            </a:r>
            <a:r>
              <a:rPr lang="en-US" sz="3200" dirty="0" smtClean="0">
                <a:latin typeface="Consolas" panose="020B0609020204030204" pitchFamily="49" charset="0"/>
                <a:ea typeface="Courier New"/>
                <a:cs typeface="Consolas" panose="020B0609020204030204" pitchFamily="49" charset="0"/>
                <a:sym typeface="Courier New"/>
              </a:rPr>
              <a:t> = </a:t>
            </a:r>
            <a:r>
              <a:rPr lang="en-US" sz="3200" dirty="0" err="1" smtClean="0">
                <a:latin typeface="Consolas" panose="020B0609020204030204" pitchFamily="49" charset="0"/>
                <a:ea typeface="Courier New"/>
                <a:cs typeface="Consolas" panose="020B0609020204030204" pitchFamily="49" charset="0"/>
                <a:sym typeface="Courier New"/>
              </a:rPr>
              <a:t>n_distinct</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err="1" smtClean="0">
                <a:latin typeface="Consolas" panose="020B0609020204030204" pitchFamily="49" charset="0"/>
                <a:ea typeface="Courier New"/>
                <a:cs typeface="Consolas" panose="020B0609020204030204" pitchFamily="49" charset="0"/>
                <a:sym typeface="Courier New"/>
              </a:rPr>
              <a:t>patient_id</a:t>
            </a:r>
            <a:r>
              <a:rPr lang="en-US" sz="3200" dirty="0" smtClean="0">
                <a:latin typeface="Consolas" panose="020B0609020204030204" pitchFamily="49" charset="0"/>
                <a:ea typeface="Courier New"/>
                <a:cs typeface="Consolas" panose="020B0609020204030204" pitchFamily="49" charset="0"/>
                <a:sym typeface="Courier New"/>
              </a:rPr>
              <a:t>))</a:t>
            </a:r>
          </a:p>
          <a:p>
            <a:endParaRPr lang="en-US" sz="800"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354" y="4991501"/>
            <a:ext cx="7544527" cy="1649786"/>
          </a:xfrm>
          <a:prstGeom prst="rect">
            <a:avLst/>
          </a:prstGeom>
        </p:spPr>
      </p:pic>
    </p:spTree>
    <p:extLst>
      <p:ext uri="{BB962C8B-B14F-4D97-AF65-F5344CB8AC3E}">
        <p14:creationId xmlns:p14="http://schemas.microsoft.com/office/powerpoint/2010/main" val="40452036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0" name="Google Shape;131;p17"/>
          <p:cNvSpPr/>
          <p:nvPr/>
        </p:nvSpPr>
        <p:spPr>
          <a:xfrm>
            <a:off x="580292" y="1833423"/>
            <a:ext cx="11348653" cy="273599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667603" y="1891766"/>
            <a:ext cx="12169160" cy="2677656"/>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summarize(n = n(),</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pt</a:t>
            </a:r>
            <a:r>
              <a:rPr lang="en-US" sz="3200" dirty="0" smtClean="0">
                <a:latin typeface="Consolas" panose="020B0609020204030204" pitchFamily="49" charset="0"/>
                <a:ea typeface="Courier New"/>
                <a:cs typeface="Consolas" panose="020B0609020204030204" pitchFamily="49" charset="0"/>
                <a:sym typeface="Courier New"/>
              </a:rPr>
              <a:t> = </a:t>
            </a:r>
            <a:r>
              <a:rPr lang="en-US" sz="3200" dirty="0" err="1" smtClean="0">
                <a:latin typeface="Consolas" panose="020B0609020204030204" pitchFamily="49" charset="0"/>
                <a:ea typeface="Courier New"/>
                <a:cs typeface="Consolas" panose="020B0609020204030204" pitchFamily="49" charset="0"/>
                <a:sym typeface="Courier New"/>
              </a:rPr>
              <a:t>n_distinct</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err="1" smtClean="0">
                <a:latin typeface="Consolas" panose="020B0609020204030204" pitchFamily="49" charset="0"/>
                <a:ea typeface="Courier New"/>
                <a:cs typeface="Consolas" panose="020B0609020204030204" pitchFamily="49" charset="0"/>
                <a:sym typeface="Courier New"/>
              </a:rPr>
              <a:t>patient_id</a:t>
            </a:r>
            <a:r>
              <a:rPr lang="en-US" sz="3200" dirty="0" smtClean="0">
                <a:latin typeface="Consolas" panose="020B0609020204030204" pitchFamily="49" charset="0"/>
                <a:ea typeface="Courier New"/>
                <a:cs typeface="Consolas" panose="020B0609020204030204" pitchFamily="49" charset="0"/>
                <a:sym typeface="Courier New"/>
              </a:rPr>
              <a: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dept_util</a:t>
            </a:r>
            <a:r>
              <a:rPr lang="en-US" sz="3200" dirty="0" smtClean="0">
                <a:latin typeface="Consolas" panose="020B0609020204030204" pitchFamily="49" charset="0"/>
                <a:ea typeface="Courier New"/>
                <a:cs typeface="Consolas" panose="020B0609020204030204" pitchFamily="49" charset="0"/>
                <a:sym typeface="Courier New"/>
              </a:rPr>
              <a:t> = n/</a:t>
            </a:r>
            <a:r>
              <a:rPr lang="en-US" sz="3200" dirty="0" err="1" smtClean="0">
                <a:latin typeface="Consolas" panose="020B0609020204030204" pitchFamily="49" charset="0"/>
                <a:ea typeface="Courier New"/>
                <a:cs typeface="Consolas" panose="020B0609020204030204" pitchFamily="49" charset="0"/>
                <a:sym typeface="Courier New"/>
              </a:rPr>
              <a:t>pt</a:t>
            </a:r>
            <a:r>
              <a:rPr lang="en-US" sz="3200" dirty="0" smtClean="0">
                <a:latin typeface="Consolas" panose="020B0609020204030204" pitchFamily="49" charset="0"/>
                <a:ea typeface="Courier New"/>
                <a:cs typeface="Consolas" panose="020B0609020204030204" pitchFamily="49" charset="0"/>
                <a:sym typeface="Courier New"/>
              </a:rPr>
              <a:t>) </a:t>
            </a:r>
          </a:p>
          <a:p>
            <a:endParaRPr lang="en-US" sz="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279" y="4794713"/>
            <a:ext cx="8944677" cy="1629672"/>
          </a:xfrm>
          <a:prstGeom prst="rect">
            <a:avLst/>
          </a:prstGeom>
        </p:spPr>
      </p:pic>
    </p:spTree>
    <p:extLst>
      <p:ext uri="{BB962C8B-B14F-4D97-AF65-F5344CB8AC3E}">
        <p14:creationId xmlns:p14="http://schemas.microsoft.com/office/powerpoint/2010/main" val="25995915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0" name="Google Shape;131;p17"/>
          <p:cNvSpPr/>
          <p:nvPr/>
        </p:nvSpPr>
        <p:spPr>
          <a:xfrm>
            <a:off x="211013" y="1833424"/>
            <a:ext cx="11482756" cy="224620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11013" y="1833423"/>
            <a:ext cx="10941657" cy="276998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(department)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summarize(n = n(),</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n_distinct</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patient_id</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n/</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mutate(</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mean(</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smtClean="0">
                <a:latin typeface="Consolas" panose="020B0609020204030204" pitchFamily="49" charset="0"/>
                <a:ea typeface="Courier New"/>
                <a:cs typeface="Consolas" panose="020B0609020204030204" pitchFamily="49" charset="0"/>
                <a:sym typeface="Courier New"/>
              </a:rPr>
              <a:t> </a:t>
            </a:r>
          </a:p>
          <a:p>
            <a:endParaRPr lang="en-US" sz="600"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9651"/>
          <a:stretch/>
        </p:blipFill>
        <p:spPr>
          <a:xfrm>
            <a:off x="459049" y="4603412"/>
            <a:ext cx="11356521" cy="1744635"/>
          </a:xfrm>
          <a:prstGeom prst="rect">
            <a:avLst/>
          </a:prstGeom>
        </p:spPr>
      </p:pic>
    </p:spTree>
    <p:extLst>
      <p:ext uri="{BB962C8B-B14F-4D97-AF65-F5344CB8AC3E}">
        <p14:creationId xmlns:p14="http://schemas.microsoft.com/office/powerpoint/2010/main" val="12371671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0" name="Google Shape;131;p17"/>
          <p:cNvSpPr/>
          <p:nvPr/>
        </p:nvSpPr>
        <p:spPr>
          <a:xfrm>
            <a:off x="211013" y="1833423"/>
            <a:ext cx="9425356" cy="300234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11013" y="1833423"/>
            <a:ext cx="10941657" cy="3508653"/>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(department)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summarize(n = n(),</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n_distinct</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patient_id</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n/</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mutate(</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mean(</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arrange(</a:t>
            </a:r>
            <a:r>
              <a:rPr lang="en-US" sz="2400" dirty="0" err="1" smtClean="0">
                <a:latin typeface="Consolas" panose="020B0609020204030204" pitchFamily="49" charset="0"/>
                <a:ea typeface="Courier New"/>
                <a:cs typeface="Consolas" panose="020B0609020204030204" pitchFamily="49" charset="0"/>
                <a:sym typeface="Courier New"/>
              </a:rPr>
              <a:t>desc</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select(-c(</a:t>
            </a:r>
            <a:r>
              <a:rPr lang="en-US" sz="2400" dirty="0" err="1" smtClean="0">
                <a:latin typeface="Consolas" panose="020B0609020204030204" pitchFamily="49" charset="0"/>
                <a:ea typeface="Courier New"/>
                <a:cs typeface="Consolas" panose="020B0609020204030204" pitchFamily="49" charset="0"/>
                <a:sym typeface="Courier New"/>
              </a:rPr>
              <a:t>n,pt</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smtClean="0">
                <a:latin typeface="Consolas" panose="020B0609020204030204" pitchFamily="49" charset="0"/>
                <a:ea typeface="Courier New"/>
                <a:cs typeface="Consolas" panose="020B0609020204030204" pitchFamily="49" charset="0"/>
                <a:sym typeface="Courier New"/>
              </a:rPr>
              <a:t> </a:t>
            </a:r>
          </a:p>
          <a:p>
            <a:endParaRPr lang="en-US" sz="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945" y="4360985"/>
            <a:ext cx="5988332" cy="2278305"/>
          </a:xfrm>
          <a:prstGeom prst="rect">
            <a:avLst/>
          </a:prstGeom>
        </p:spPr>
      </p:pic>
    </p:spTree>
    <p:extLst>
      <p:ext uri="{BB962C8B-B14F-4D97-AF65-F5344CB8AC3E}">
        <p14:creationId xmlns:p14="http://schemas.microsoft.com/office/powerpoint/2010/main" val="288767450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0" name="Google Shape;131;p17"/>
          <p:cNvSpPr/>
          <p:nvPr/>
        </p:nvSpPr>
        <p:spPr>
          <a:xfrm>
            <a:off x="211013" y="1833423"/>
            <a:ext cx="9425356" cy="37011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11013" y="1833423"/>
            <a:ext cx="10941657" cy="3877985"/>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(department)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summarize(n = n(),</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n_distinct</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patient_id</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n/</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mutate(</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mean(</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arrange(</a:t>
            </a:r>
            <a:r>
              <a:rPr lang="en-US" sz="2400" dirty="0" err="1" smtClean="0">
                <a:latin typeface="Consolas" panose="020B0609020204030204" pitchFamily="49" charset="0"/>
                <a:ea typeface="Courier New"/>
                <a:cs typeface="Consolas" panose="020B0609020204030204" pitchFamily="49" charset="0"/>
                <a:sym typeface="Courier New"/>
              </a:rPr>
              <a:t>desc</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select(-c(</a:t>
            </a:r>
            <a:r>
              <a:rPr lang="en-US" sz="2400" dirty="0" err="1" smtClean="0">
                <a:latin typeface="Consolas" panose="020B0609020204030204" pitchFamily="49" charset="0"/>
                <a:ea typeface="Courier New"/>
                <a:cs typeface="Consolas" panose="020B0609020204030204" pitchFamily="49" charset="0"/>
                <a:sym typeface="Courier New"/>
              </a:rPr>
              <a:t>n,pt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mutate(</a:t>
            </a:r>
            <a:r>
              <a:rPr lang="en-US" sz="2400" dirty="0" err="1" smtClean="0">
                <a:latin typeface="Consolas" panose="020B0609020204030204" pitchFamily="49" charset="0"/>
                <a:ea typeface="Courier New"/>
                <a:cs typeface="Consolas" panose="020B0609020204030204" pitchFamily="49" charset="0"/>
                <a:sym typeface="Courier New"/>
              </a:rPr>
              <a:t>ord_ratio</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/mean(</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a:t>
            </a:r>
          </a:p>
          <a:p>
            <a:r>
              <a:rPr lang="en-US" sz="2400" dirty="0" smtClean="0">
                <a:latin typeface="Consolas" panose="020B0609020204030204" pitchFamily="49" charset="0"/>
                <a:ea typeface="Courier New"/>
                <a:cs typeface="Consolas" panose="020B0609020204030204" pitchFamily="49" charset="0"/>
                <a:sym typeface="Courier New"/>
              </a:rPr>
              <a:t> </a:t>
            </a:r>
          </a:p>
          <a:p>
            <a:endParaRPr lang="en-US" sz="600" dirty="0"/>
          </a:p>
        </p:txBody>
      </p:sp>
    </p:spTree>
    <p:extLst>
      <p:ext uri="{BB962C8B-B14F-4D97-AF65-F5344CB8AC3E}">
        <p14:creationId xmlns:p14="http://schemas.microsoft.com/office/powerpoint/2010/main" val="20151534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08" y="1581362"/>
            <a:ext cx="11904785" cy="3695277"/>
          </a:xfrm>
          <a:prstGeom prst="rect">
            <a:avLst/>
          </a:prstGeom>
        </p:spPr>
      </p:pic>
      <p:sp>
        <p:nvSpPr>
          <p:cNvPr id="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9291978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9225600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10</a:t>
            </a:r>
            <a:endParaRPr dirty="0"/>
          </a:p>
        </p:txBody>
      </p:sp>
      <p:sp>
        <p:nvSpPr>
          <p:cNvPr id="351" name="Google Shape;351;p37"/>
          <p:cNvSpPr txBox="1"/>
          <p:nvPr/>
        </p:nvSpPr>
        <p:spPr>
          <a:xfrm>
            <a:off x="959878" y="1799711"/>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Create a multi-step analysis pipeline that identifies the top test orders ordered on weekends.</a:t>
            </a:r>
          </a:p>
        </p:txBody>
      </p:sp>
      <p:sp>
        <p:nvSpPr>
          <p:cNvPr id="352" name="Google Shape;352;p37"/>
          <p:cNvSpPr/>
          <p:nvPr/>
        </p:nvSpPr>
        <p:spPr>
          <a:xfrm>
            <a:off x="9935732" y="5849679"/>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04:00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74853759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334365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3030830"/>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mutate(day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filter(day %in% c("Sunday", "Saturday"))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group_by</a:t>
            </a:r>
            <a:r>
              <a:rPr lang="en-US" sz="2652" dirty="0">
                <a:solidFill>
                  <a:srgbClr val="164F86"/>
                </a:solidFill>
                <a:latin typeface="Consolas" panose="020B0609020204030204" pitchFamily="49" charset="0"/>
                <a:ea typeface="Courier New"/>
                <a:cs typeface="Consolas" panose="020B0609020204030204" pitchFamily="49" charset="0"/>
                <a:sym typeface="Courier New"/>
              </a:rPr>
              <a:t>(description) %&gt;%</a:t>
            </a:r>
          </a:p>
          <a:p>
            <a:pPr>
              <a:lnSpc>
                <a:spcPct val="120000"/>
              </a:lnSpc>
            </a:pPr>
            <a:r>
              <a:rPr lang="en-US" sz="2652">
                <a:solidFill>
                  <a:srgbClr val="164F86"/>
                </a:solidFill>
                <a:latin typeface="Consolas" panose="020B0609020204030204" pitchFamily="49" charset="0"/>
                <a:ea typeface="Courier New"/>
                <a:cs typeface="Consolas" panose="020B0609020204030204" pitchFamily="49" charset="0"/>
                <a:sym typeface="Courier New"/>
              </a:rPr>
              <a:t>  </a:t>
            </a:r>
            <a:r>
              <a:rPr lang="en-US" sz="2652" smtClean="0">
                <a:solidFill>
                  <a:srgbClr val="164F86"/>
                </a:solidFill>
                <a:latin typeface="Consolas" panose="020B0609020204030204" pitchFamily="49" charset="0"/>
                <a:ea typeface="Courier New"/>
                <a:cs typeface="Consolas" panose="020B0609020204030204" pitchFamily="49" charset="0"/>
                <a:sym typeface="Courier New"/>
              </a:rPr>
              <a:t>summarize(n=n</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366" y="3974123"/>
            <a:ext cx="7266329" cy="2847975"/>
          </a:xfrm>
          <a:prstGeom prst="rect">
            <a:avLst/>
          </a:prstGeom>
        </p:spPr>
      </p:pic>
    </p:spTree>
    <p:extLst>
      <p:ext uri="{BB962C8B-B14F-4D97-AF65-F5344CB8AC3E}">
        <p14:creationId xmlns:p14="http://schemas.microsoft.com/office/powerpoint/2010/main" val="32274490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247"/>
        <p:cNvGrpSpPr/>
        <p:nvPr/>
      </p:nvGrpSpPr>
      <p:grpSpPr>
        <a:xfrm>
          <a:off x="0" y="0"/>
          <a:ext cx="0" cy="0"/>
          <a:chOff x="0" y="0"/>
          <a:chExt cx="0" cy="0"/>
        </a:xfrm>
      </p:grpSpPr>
      <p:sp>
        <p:nvSpPr>
          <p:cNvPr id="248" name="Google Shape;248;p27"/>
          <p:cNvSpPr/>
          <p:nvPr/>
        </p:nvSpPr>
        <p:spPr>
          <a:xfrm>
            <a:off x="10628398" y="5861641"/>
            <a:ext cx="678696" cy="88537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nvPr>
        </p:nvGraphicFramePr>
        <p:xfrm>
          <a:off x="300942" y="1683899"/>
          <a:ext cx="10669825" cy="4840712"/>
        </p:xfrm>
        <a:graphic>
          <a:graphicData uri="http://schemas.openxmlformats.org/drawingml/2006/table">
            <a:tbl>
              <a:tblPr>
                <a:noFill/>
                <a:tableStyleId>{E8A09481-35D7-4565-9225-4E10A05E4E98}</a:tableStyleId>
              </a:tblPr>
              <a:tblGrid>
                <a:gridCol w="1970363">
                  <a:extLst>
                    <a:ext uri="{9D8B030D-6E8A-4147-A177-3AD203B41FA5}">
                      <a16:colId xmlns:a16="http://schemas.microsoft.com/office/drawing/2014/main" xmlns="" val="20000"/>
                    </a:ext>
                  </a:extLst>
                </a:gridCol>
                <a:gridCol w="2991916">
                  <a:extLst>
                    <a:ext uri="{9D8B030D-6E8A-4147-A177-3AD203B41FA5}">
                      <a16:colId xmlns:a16="http://schemas.microsoft.com/office/drawing/2014/main" xmlns="" val="20001"/>
                    </a:ext>
                  </a:extLst>
                </a:gridCol>
                <a:gridCol w="5707546">
                  <a:extLst>
                    <a:ext uri="{9D8B030D-6E8A-4147-A177-3AD203B41FA5}">
                      <a16:colId xmlns:a16="http://schemas.microsoft.com/office/drawing/2014/main" xmlns="" val="20002"/>
                    </a:ext>
                  </a:extLst>
                </a:gridCol>
              </a:tblGrid>
              <a:tr h="1221236">
                <a:tc>
                  <a:txBody>
                    <a:bodyPr/>
                    <a:lstStyle/>
                    <a:p>
                      <a:pPr marL="0" lvl="0" indent="0" algn="ctr" rtl="0">
                        <a:spcBef>
                          <a:spcPts val="0"/>
                        </a:spcBef>
                        <a:spcAft>
                          <a:spcPts val="0"/>
                        </a:spcAft>
                        <a:buNone/>
                      </a:pPr>
                      <a:r>
                        <a:rPr lang="en-US" sz="3600" dirty="0" smtClean="0"/>
                        <a:t>Type of Data</a:t>
                      </a:r>
                      <a:endParaRPr sz="3600"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dirty="0" smtClean="0"/>
                        <a:t>Function</a:t>
                      </a:r>
                      <a:endParaRPr sz="3600"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dirty="0" smtClean="0"/>
                        <a:t>Result of Function</a:t>
                      </a:r>
                      <a:endParaRPr sz="3600"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862007">
                <a:tc>
                  <a:txBody>
                    <a:bodyPr/>
                    <a:lstStyle/>
                    <a:p>
                      <a:pPr marL="12700" lvl="0" indent="0" algn="ctr" rtl="0">
                        <a:spcBef>
                          <a:spcPts val="0"/>
                        </a:spcBef>
                        <a:spcAft>
                          <a:spcPts val="0"/>
                        </a:spcAft>
                        <a:buNone/>
                      </a:pPr>
                      <a:r>
                        <a:rPr lang="en-US" sz="3600" b="1" dirty="0">
                          <a:solidFill>
                            <a:schemeClr val="dk1"/>
                          </a:solidFill>
                          <a:latin typeface="Trebuchet MS"/>
                          <a:ea typeface="Trebuchet MS"/>
                          <a:cs typeface="Trebuchet MS"/>
                          <a:sym typeface="Trebuchet MS"/>
                        </a:rPr>
                        <a:t>:</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lang="en-US" sz="2500">
                          <a:solidFill>
                            <a:schemeClr val="dk1"/>
                          </a:solidFill>
                          <a:latin typeface="Calibri"/>
                          <a:ea typeface="Calibri"/>
                          <a:cs typeface="Calibri"/>
                          <a:sym typeface="Calibri"/>
                        </a:rPr>
                        <a:t>Select range of columns</a:t>
                      </a:r>
                      <a:endParaRPr sz="900"/>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l" rtl="0">
                        <a:spcBef>
                          <a:spcPts val="0"/>
                        </a:spcBef>
                        <a:spcAft>
                          <a:spcPts val="0"/>
                        </a:spcAft>
                        <a:buNone/>
                      </a:pPr>
                      <a:r>
                        <a:rPr lang="en-US" sz="2000">
                          <a:solidFill>
                            <a:schemeClr val="dk1"/>
                          </a:solidFill>
                          <a:latin typeface="Courier New"/>
                          <a:ea typeface="Courier New"/>
                          <a:cs typeface="Courier New"/>
                          <a:sym typeface="Courier New"/>
                        </a:rPr>
                        <a:t>select(orders, Order_ID</a:t>
                      </a:r>
                      <a:r>
                        <a:rPr lang="en-US" sz="2000">
                          <a:solidFill>
                            <a:srgbClr val="FF0000"/>
                          </a:solidFill>
                          <a:latin typeface="Courier New"/>
                          <a:ea typeface="Courier New"/>
                          <a:cs typeface="Courier New"/>
                          <a:sym typeface="Courier New"/>
                        </a:rPr>
                        <a:t>:</a:t>
                      </a:r>
                      <a:r>
                        <a:rPr lang="en-US" sz="2000">
                          <a:solidFill>
                            <a:schemeClr val="dk1"/>
                          </a:solidFill>
                          <a:latin typeface="Courier New"/>
                          <a:ea typeface="Courier New"/>
                          <a:cs typeface="Courier New"/>
                          <a:sym typeface="Courier New"/>
                        </a:rPr>
                        <a:t>LAB_STATUS_C)</a:t>
                      </a:r>
                      <a:endParaRPr sz="9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1000800">
                <a:tc>
                  <a:txBody>
                    <a:bodyPr/>
                    <a:lstStyle/>
                    <a:p>
                      <a:pPr marL="12700" lvl="0" indent="0" algn="ctr" rtl="0">
                        <a:spcBef>
                          <a:spcPts val="0"/>
                        </a:spcBef>
                        <a:spcAft>
                          <a:spcPts val="0"/>
                        </a:spcAft>
                        <a:buNone/>
                      </a:pPr>
                      <a:r>
                        <a:rPr lang="en-US" sz="5800" b="1">
                          <a:solidFill>
                            <a:schemeClr val="dk1"/>
                          </a:solidFill>
                          <a:latin typeface="Trebuchet MS"/>
                          <a:ea typeface="Trebuchet MS"/>
                          <a:cs typeface="Trebuchet MS"/>
                          <a:sym typeface="Trebuchet MS"/>
                        </a:rPr>
                        <a:t>-</a:t>
                      </a:r>
                      <a:endParaRPr sz="58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lang="en-US" sz="2500">
                          <a:solidFill>
                            <a:schemeClr val="dk1"/>
                          </a:solidFill>
                          <a:latin typeface="Calibri"/>
                          <a:ea typeface="Calibri"/>
                          <a:cs typeface="Calibri"/>
                          <a:sym typeface="Calibri"/>
                        </a:rPr>
                        <a:t>Select every column but</a:t>
                      </a:r>
                      <a:endParaRPr sz="900"/>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l" rtl="0">
                        <a:spcBef>
                          <a:spcPts val="0"/>
                        </a:spcBef>
                        <a:spcAft>
                          <a:spcPts val="0"/>
                        </a:spcAft>
                        <a:buNone/>
                      </a:pPr>
                      <a:r>
                        <a:rPr lang="en-US" sz="2000">
                          <a:solidFill>
                            <a:schemeClr val="dk1"/>
                          </a:solidFill>
                          <a:latin typeface="Courier New"/>
                          <a:ea typeface="Courier New"/>
                          <a:cs typeface="Courier New"/>
                          <a:sym typeface="Courier New"/>
                        </a:rPr>
                        <a:t>select(orders, </a:t>
                      </a:r>
                      <a:r>
                        <a:rPr lang="en-US" sz="2000" b="1">
                          <a:solidFill>
                            <a:srgbClr val="FF0000"/>
                          </a:solidFill>
                          <a:latin typeface="Courier New"/>
                          <a:ea typeface="Courier New"/>
                          <a:cs typeface="Courier New"/>
                          <a:sym typeface="Courier New"/>
                        </a:rPr>
                        <a:t>-</a:t>
                      </a:r>
                      <a:r>
                        <a:rPr lang="en-US" sz="2000">
                          <a:solidFill>
                            <a:schemeClr val="dk1"/>
                          </a:solidFill>
                          <a:latin typeface="Courier New"/>
                          <a:ea typeface="Courier New"/>
                          <a:cs typeface="Courier New"/>
                          <a:sym typeface="Courier New"/>
                        </a:rPr>
                        <a:t>Patient_ID)</a:t>
                      </a:r>
                      <a:endParaRPr sz="9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862007">
                <a:tc>
                  <a:txBody>
                    <a:bodyPr/>
                    <a:lstStyle/>
                    <a:p>
                      <a:pPr marL="12700" lvl="0" indent="0" algn="l" rtl="0">
                        <a:spcBef>
                          <a:spcPts val="0"/>
                        </a:spcBef>
                        <a:spcAft>
                          <a:spcPts val="0"/>
                        </a:spcAft>
                        <a:buNone/>
                      </a:pPr>
                      <a:r>
                        <a:rPr lang="en-US" sz="2500" b="1">
                          <a:solidFill>
                            <a:schemeClr val="dk1"/>
                          </a:solidFill>
                          <a:latin typeface="Trebuchet MS"/>
                          <a:ea typeface="Trebuchet MS"/>
                          <a:cs typeface="Trebuchet MS"/>
                          <a:sym typeface="Trebuchet MS"/>
                        </a:rPr>
                        <a:t>starts_with()</a:t>
                      </a:r>
                      <a:endParaRPr sz="58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lang="en-US" sz="2500">
                          <a:solidFill>
                            <a:schemeClr val="dk1"/>
                          </a:solidFill>
                          <a:latin typeface="Calibri"/>
                          <a:ea typeface="Calibri"/>
                          <a:cs typeface="Calibri"/>
                          <a:sym typeface="Calibri"/>
                        </a:rPr>
                        <a:t>Select columns that start with</a:t>
                      </a:r>
                      <a:endParaRPr sz="900"/>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l" rtl="0">
                        <a:spcBef>
                          <a:spcPts val="0"/>
                        </a:spcBef>
                        <a:spcAft>
                          <a:spcPts val="0"/>
                        </a:spcAft>
                        <a:buNone/>
                      </a:pPr>
                      <a:r>
                        <a:rPr lang="en-US" sz="2000">
                          <a:solidFill>
                            <a:schemeClr val="dk1"/>
                          </a:solidFill>
                          <a:latin typeface="Courier New"/>
                          <a:ea typeface="Courier New"/>
                          <a:cs typeface="Courier New"/>
                          <a:sym typeface="Courier New"/>
                        </a:rPr>
                        <a:t>select(orders, </a:t>
                      </a:r>
                      <a:r>
                        <a:rPr lang="en-US" sz="2000">
                          <a:solidFill>
                            <a:srgbClr val="FF0000"/>
                          </a:solidFill>
                          <a:latin typeface="Courier New"/>
                          <a:ea typeface="Courier New"/>
                          <a:cs typeface="Courier New"/>
                          <a:sym typeface="Courier New"/>
                        </a:rPr>
                        <a:t>starts_with("Order")</a:t>
                      </a:r>
                      <a:r>
                        <a:rPr lang="en-US" sz="2000">
                          <a:solidFill>
                            <a:schemeClr val="dk1"/>
                          </a:solidFill>
                          <a:latin typeface="Courier New"/>
                          <a:ea typeface="Courier New"/>
                          <a:cs typeface="Courier New"/>
                          <a:sym typeface="Courier New"/>
                        </a:rPr>
                        <a:t>)</a:t>
                      </a:r>
                      <a:endParaRPr sz="9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862007">
                <a:tc>
                  <a:txBody>
                    <a:bodyPr/>
                    <a:lstStyle/>
                    <a:p>
                      <a:pPr marL="12700" lvl="0" indent="0" algn="l" rtl="0">
                        <a:spcBef>
                          <a:spcPts val="0"/>
                        </a:spcBef>
                        <a:spcAft>
                          <a:spcPts val="0"/>
                        </a:spcAft>
                        <a:buClr>
                          <a:schemeClr val="dk1"/>
                        </a:buClr>
                        <a:buSzPts val="1200"/>
                        <a:buFont typeface="Arial"/>
                        <a:buNone/>
                      </a:pPr>
                      <a:r>
                        <a:rPr lang="en-US" sz="2500" b="1">
                          <a:solidFill>
                            <a:schemeClr val="dk1"/>
                          </a:solidFill>
                          <a:latin typeface="Trebuchet MS"/>
                          <a:ea typeface="Trebuchet MS"/>
                          <a:cs typeface="Trebuchet MS"/>
                          <a:sym typeface="Trebuchet MS"/>
                        </a:rPr>
                        <a:t>contains()</a:t>
                      </a:r>
                      <a:endParaRPr sz="2500" b="1">
                        <a:solidFill>
                          <a:schemeClr val="dk1"/>
                        </a:solidFill>
                        <a:latin typeface="Trebuchet MS"/>
                        <a:ea typeface="Trebuchet MS"/>
                        <a:cs typeface="Trebuchet MS"/>
                        <a:sym typeface="Trebuchet MS"/>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Clr>
                          <a:schemeClr val="dk1"/>
                        </a:buClr>
                        <a:buSzPts val="1200"/>
                        <a:buFont typeface="Arial"/>
                        <a:buNone/>
                      </a:pPr>
                      <a:r>
                        <a:rPr lang="en-US" sz="2500">
                          <a:solidFill>
                            <a:schemeClr val="dk1"/>
                          </a:solidFill>
                          <a:latin typeface="Calibri"/>
                          <a:ea typeface="Calibri"/>
                          <a:cs typeface="Calibri"/>
                          <a:sym typeface="Calibri"/>
                        </a:rPr>
                        <a:t>Select columns that contain</a:t>
                      </a:r>
                      <a:endParaRPr sz="2500">
                        <a:solidFill>
                          <a:schemeClr val="dk1"/>
                        </a:solidFill>
                        <a:latin typeface="Calibri"/>
                        <a:ea typeface="Calibri"/>
                        <a:cs typeface="Calibri"/>
                        <a:sym typeface="Calibri"/>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l" rtl="0">
                        <a:spcBef>
                          <a:spcPts val="0"/>
                        </a:spcBef>
                        <a:spcAft>
                          <a:spcPts val="0"/>
                        </a:spcAft>
                        <a:buClr>
                          <a:schemeClr val="dk1"/>
                        </a:buClr>
                        <a:buFont typeface="Arial"/>
                        <a:buNone/>
                      </a:pPr>
                      <a:r>
                        <a:rPr lang="en-US" sz="2000" dirty="0">
                          <a:solidFill>
                            <a:schemeClr val="dk1"/>
                          </a:solidFill>
                          <a:latin typeface="Courier New"/>
                          <a:ea typeface="Courier New"/>
                          <a:cs typeface="Courier New"/>
                          <a:sym typeface="Courier New"/>
                        </a:rPr>
                        <a:t>select(orders, </a:t>
                      </a:r>
                      <a:r>
                        <a:rPr lang="en-US" sz="2000" dirty="0">
                          <a:solidFill>
                            <a:srgbClr val="FF0000"/>
                          </a:solidFill>
                          <a:latin typeface="Courier New"/>
                          <a:ea typeface="Courier New"/>
                          <a:cs typeface="Courier New"/>
                          <a:sym typeface="Courier New"/>
                        </a:rPr>
                        <a:t>contains("Time")</a:t>
                      </a:r>
                      <a:r>
                        <a:rPr lang="en-US" sz="2000" dirty="0">
                          <a:solidFill>
                            <a:schemeClr val="dk1"/>
                          </a:solidFill>
                          <a:latin typeface="Courier New"/>
                          <a:ea typeface="Courier New"/>
                          <a:cs typeface="Courier New"/>
                          <a:sym typeface="Courier New"/>
                        </a:rPr>
                        <a:t>)</a:t>
                      </a:r>
                      <a:endParaRPr sz="2000" dirty="0">
                        <a:solidFill>
                          <a:schemeClr val="dk1"/>
                        </a:solidFill>
                        <a:latin typeface="Courier New"/>
                        <a:ea typeface="Courier New"/>
                        <a:cs typeface="Courier New"/>
                        <a:sym typeface="Courier New"/>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329026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21193</TotalTime>
  <Words>6149</Words>
  <Application>Microsoft Office PowerPoint</Application>
  <PresentationFormat>Widescreen</PresentationFormat>
  <Paragraphs>1138</Paragraphs>
  <Slides>99</Slides>
  <Notes>86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99</vt:i4>
      </vt:variant>
    </vt:vector>
  </HeadingPairs>
  <TitlesOfParts>
    <vt:vector size="109" baseType="lpstr">
      <vt:lpstr>Arial</vt:lpstr>
      <vt:lpstr>Arial Narrow</vt:lpstr>
      <vt:lpstr>Calibri</vt:lpstr>
      <vt:lpstr>Cambria</vt:lpstr>
      <vt:lpstr>Consolas</vt:lpstr>
      <vt:lpstr>Courier New</vt:lpstr>
      <vt:lpstr>Times New Roman</vt:lpstr>
      <vt:lpstr>Trebuchet MS</vt:lpstr>
      <vt:lpstr>Tw Cen MT</vt:lpstr>
      <vt:lpstr>Office Theme</vt:lpstr>
      <vt:lpstr>Transform Data with</vt:lpstr>
      <vt:lpstr>PowerPoint Presentation</vt:lpstr>
      <vt:lpstr>Goals and Objectives</vt:lpstr>
      <vt:lpstr>The Data Analysis Process</vt:lpstr>
      <vt:lpstr>Tidy data</vt:lpstr>
      <vt:lpstr>PowerPoint Presentation</vt:lpstr>
      <vt:lpstr>PowerPoint Presentation</vt:lpstr>
      <vt:lpstr>Orders data set</vt:lpstr>
      <vt:lpstr>PowerPoint Presentation</vt:lpstr>
      <vt:lpstr>orders</vt:lpstr>
      <vt:lpstr>summary(orders)</vt:lpstr>
      <vt:lpstr>dplyr</vt:lpstr>
      <vt:lpstr>common syntax</vt:lpstr>
      <vt:lpstr>Isolating data</vt:lpstr>
      <vt:lpstr>select()</vt:lpstr>
      <vt:lpstr>select()</vt:lpstr>
      <vt:lpstr>select()</vt:lpstr>
      <vt:lpstr>select()</vt:lpstr>
      <vt:lpstr>select()</vt:lpstr>
      <vt:lpstr>select()</vt:lpstr>
      <vt:lpstr>Exercise 2</vt:lpstr>
      <vt:lpstr>select(orders, order_status_c)</vt:lpstr>
      <vt:lpstr>PowerPoint Presentation</vt:lpstr>
      <vt:lpstr>select() helpers</vt:lpstr>
      <vt:lpstr>select() helpers</vt:lpstr>
      <vt:lpstr>Consider #1</vt:lpstr>
      <vt:lpstr>Consider #1</vt:lpstr>
      <vt:lpstr>select() – Also Helpful for renaming</vt:lpstr>
      <vt:lpstr>rename()</vt:lpstr>
      <vt:lpstr>filter()</vt:lpstr>
      <vt:lpstr>filter()</vt:lpstr>
      <vt:lpstr>filter()</vt:lpstr>
      <vt:lpstr>filter()</vt:lpstr>
      <vt:lpstr>filter()</vt:lpstr>
      <vt:lpstr>filter()</vt:lpstr>
      <vt:lpstr>Logical tests</vt:lpstr>
      <vt:lpstr>Exercise 3</vt:lpstr>
      <vt:lpstr>PowerPoint Presentation</vt:lpstr>
      <vt:lpstr>Common mistakes</vt:lpstr>
      <vt:lpstr>filter()</vt:lpstr>
      <vt:lpstr>Boolean operators</vt:lpstr>
      <vt:lpstr>Exercise 4</vt:lpstr>
      <vt:lpstr>PowerPoint Presentation</vt:lpstr>
      <vt:lpstr>arrange()</vt:lpstr>
      <vt:lpstr>arrange()</vt:lpstr>
      <vt:lpstr>arrange()</vt:lpstr>
      <vt:lpstr>arrange()</vt:lpstr>
      <vt:lpstr>arrange()</vt:lpstr>
      <vt:lpstr>Exercise 5</vt:lpstr>
      <vt:lpstr>PowerPoint Presentation</vt:lpstr>
      <vt:lpstr>%&gt;%</vt:lpstr>
      <vt:lpstr>Data Analysis Steps</vt:lpstr>
      <vt:lpstr>Data Analysis Steps</vt:lpstr>
      <vt:lpstr>The Pipe Operator %&gt;%</vt:lpstr>
      <vt:lpstr>Data Analysis Steps</vt:lpstr>
      <vt:lpstr>Data Analysis Steps</vt:lpstr>
      <vt:lpstr>Shortcut to type %&gt;% </vt:lpstr>
      <vt:lpstr>Exercise 6</vt:lpstr>
      <vt:lpstr>PowerPoint Presentation</vt:lpstr>
      <vt:lpstr>Isolating data</vt:lpstr>
      <vt:lpstr>What are the top 3 tests ordered on weekends?</vt:lpstr>
      <vt:lpstr>Breaking down the analytical question</vt:lpstr>
      <vt:lpstr>Deriving data</vt:lpstr>
      <vt:lpstr>mutate()</vt:lpstr>
      <vt:lpstr>mutate()</vt:lpstr>
      <vt:lpstr>mutate()</vt:lpstr>
      <vt:lpstr>mutate()</vt:lpstr>
      <vt:lpstr>Exercise 7</vt:lpstr>
      <vt:lpstr>PowerPoint Presentation</vt:lpstr>
      <vt:lpstr>mutate()</vt:lpstr>
      <vt:lpstr>data types() in R</vt:lpstr>
      <vt:lpstr>mutate()</vt:lpstr>
      <vt:lpstr>summarize()</vt:lpstr>
      <vt:lpstr>PowerPoint Presentation</vt:lpstr>
      <vt:lpstr>PowerPoint Presentation</vt:lpstr>
      <vt:lpstr>PowerPoint Presentation</vt:lpstr>
      <vt:lpstr>PowerPoint Presentation</vt:lpstr>
      <vt:lpstr>Exercise 8</vt:lpstr>
      <vt:lpstr>PowerPoint Presentation</vt:lpstr>
      <vt:lpstr>PowerPoint Presentation</vt:lpstr>
      <vt:lpstr>Exercise 9</vt:lpstr>
      <vt:lpstr>PowerPoint Presentation</vt:lpstr>
      <vt:lpstr>group_by() </vt:lpstr>
      <vt:lpstr>PowerPoint Presentation</vt:lpstr>
      <vt:lpstr>PowerPoint Presentation</vt:lpstr>
      <vt:lpstr>PowerPoint Presentation</vt:lpstr>
      <vt:lpstr>PowerPoint Presentation</vt:lpstr>
      <vt:lpstr>group_by() + summarize()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 top 3 tests ordered on weekends?</vt:lpstr>
      <vt:lpstr>Exercise 10</vt:lpstr>
      <vt:lpstr>PowerPoint Presentation</vt:lpstr>
      <vt:lpstr>data types() in 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170</cp:revision>
  <dcterms:modified xsi:type="dcterms:W3CDTF">2019-04-29T19:59:25Z</dcterms:modified>
</cp:coreProperties>
</file>